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commentAuthors.xml" ContentType="application/vnd.openxmlformats-officedocument.presentationml.commentAuthors+xml"/>
  <Override PartName="/ppt/comments/comment2.xml" ContentType="application/vnd.openxmlformats-officedocument.presentationml.comment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omments/comment3.xml" ContentType="application/vnd.openxmlformats-officedocument.presentationml.comments+xml"/>
  <Override PartName="/ppt/slideLayouts/slideLayout10.xml" ContentType="application/vnd.openxmlformats-officedocument.presentationml.slideLayout+xml"/>
  <Override PartName="/ppt/diagrams/layout2.xml" ContentType="application/vnd.openxmlformats-officedocument.drawingml.diagramLayout+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531" r:id="rId2"/>
    <p:sldId id="481" r:id="rId3"/>
    <p:sldId id="316" r:id="rId4"/>
    <p:sldId id="423" r:id="rId5"/>
    <p:sldId id="469" r:id="rId6"/>
    <p:sldId id="475" r:id="rId7"/>
    <p:sldId id="517" r:id="rId8"/>
    <p:sldId id="471" r:id="rId9"/>
    <p:sldId id="468" r:id="rId10"/>
    <p:sldId id="474" r:id="rId11"/>
    <p:sldId id="467" r:id="rId12"/>
    <p:sldId id="472" r:id="rId13"/>
    <p:sldId id="473" r:id="rId14"/>
    <p:sldId id="478" r:id="rId15"/>
    <p:sldId id="479" r:id="rId16"/>
    <p:sldId id="482" r:id="rId17"/>
    <p:sldId id="522" r:id="rId18"/>
    <p:sldId id="484" r:id="rId19"/>
    <p:sldId id="526" r:id="rId20"/>
    <p:sldId id="527" r:id="rId21"/>
    <p:sldId id="523" r:id="rId22"/>
    <p:sldId id="528" r:id="rId23"/>
    <p:sldId id="489" r:id="rId24"/>
    <p:sldId id="490" r:id="rId25"/>
    <p:sldId id="491" r:id="rId26"/>
    <p:sldId id="492" r:id="rId27"/>
    <p:sldId id="493" r:id="rId28"/>
    <p:sldId id="494" r:id="rId29"/>
    <p:sldId id="495" r:id="rId30"/>
    <p:sldId id="520" r:id="rId31"/>
    <p:sldId id="529" r:id="rId32"/>
    <p:sldId id="500" r:id="rId33"/>
    <p:sldId id="530" r:id="rId34"/>
    <p:sldId id="506" r:id="rId35"/>
    <p:sldId id="507" r:id="rId36"/>
    <p:sldId id="508" r:id="rId37"/>
    <p:sldId id="509" r:id="rId38"/>
    <p:sldId id="515" r:id="rId39"/>
    <p:sldId id="510" r:id="rId40"/>
    <p:sldId id="511" r:id="rId41"/>
    <p:sldId id="51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initials="L" lastIdx="6"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585" autoAdjust="0"/>
  </p:normalViewPr>
  <p:slideViewPr>
    <p:cSldViewPr>
      <p:cViewPr varScale="1">
        <p:scale>
          <a:sx n="75" d="100"/>
          <a:sy n="75" d="100"/>
        </p:scale>
        <p:origin x="-366" y="-84"/>
      </p:cViewPr>
      <p:guideLst>
        <p:guide orient="horz" pos="2160"/>
        <p:guide pos="2880"/>
      </p:guideLst>
    </p:cSldViewPr>
  </p:slideViewPr>
  <p:outlineViewPr>
    <p:cViewPr>
      <p:scale>
        <a:sx n="33" d="100"/>
        <a:sy n="33" d="100"/>
      </p:scale>
      <p:origin x="0" y="637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2-27T20:46:53.801" idx="1">
    <p:pos x="5440" y="744"/>
    <p:text>How does lack of expereince trigger a behavior change? Not sure how to clarify this...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2-27T20:57:56.348" idx="3">
    <p:pos x="3104" y="1144"/>
    <p:text>Not familiar with parotitis. Not sure if liver disease refers to hepatitis or other liver diseases.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02-27T21:44:42.455" idx="6">
    <p:pos x="4944" y="896"/>
    <p:text>I am not sure if the opinion leaders actually have misguided beliefs or if their actions result in misguided beliefs in others. Do the opinion leaders need to be educated about their own misguided beliefs related to not providing enough educational brochures at the clinincs? From reading slide number 33 that is what I would think would follow, but what is written here has more to do with changing the beliefs of the other actors.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1-02-27T20:52:52.195" idx="2">
    <p:pos x="4776" y="1328"/>
    <p:text>I am not familiar with parotitis vaccinations and not sure if liver sickness refers to hepatitis or some other liver disease.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1-02-27T21:12:04.115" idx="4">
    <p:pos x="3392" y="208"/>
    <p:text>This slide is about barriers that opinion leaders might have to implementing prevention. However each barrier that is listed is actually a barrier that either the farmers or the contributors have towards prevention. In my mind, the barrier for HCW or government people in not implementing prevention would have more to do with budgeting time and money. I don't know how to clarify this slide...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1-02-27T21:20:13.231" idx="5">
    <p:pos x="4136" y="208"/>
    <p:text>If the behavior to be changed here is the behavior of opinion leaders, than it seems that triggers should include things that might make HCW and government workers more apt to enforce and regulate preventive measures. The triggers listed here are what the HCW, etc could do to trigger behavior changes in farmers and contributors.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AF4AE-A8C4-4E4E-9FD0-B13B3A5E21B2}" type="doc">
      <dgm:prSet loTypeId="urn:microsoft.com/office/officeart/2005/8/layout/pyramid1" loCatId="pyramid" qsTypeId="urn:microsoft.com/office/officeart/2005/8/quickstyle/simple1" qsCatId="simple" csTypeId="urn:microsoft.com/office/officeart/2005/8/colors/accent1_2" csCatId="accent1" phldr="1"/>
      <dgm:spPr/>
    </dgm:pt>
    <dgm:pt modelId="{C7031F8A-21D6-4801-968A-73D8204A8948}">
      <dgm:prSet phldrT="[Text]" custT="1"/>
      <dgm:spPr>
        <a:solidFill>
          <a:schemeClr val="accent2"/>
        </a:solidFill>
      </dgm:spPr>
      <dgm:t>
        <a:bodyPr bIns="91440" anchor="b"/>
        <a:lstStyle/>
        <a:p>
          <a:r>
            <a:rPr lang="en-GB" sz="2000" dirty="0" smtClean="0"/>
            <a:t>SA</a:t>
          </a:r>
          <a:endParaRPr lang="en-GB" sz="1200" dirty="0"/>
        </a:p>
      </dgm:t>
    </dgm:pt>
    <dgm:pt modelId="{A353CDE9-180B-410F-B363-F7D9928F850B}" type="parTrans" cxnId="{5C345F31-5927-4E8A-8467-99829A28A65E}">
      <dgm:prSet/>
      <dgm:spPr/>
      <dgm:t>
        <a:bodyPr/>
        <a:lstStyle/>
        <a:p>
          <a:endParaRPr lang="en-GB"/>
        </a:p>
      </dgm:t>
    </dgm:pt>
    <dgm:pt modelId="{43AC5F1D-C7DA-4070-82E3-2EAC572137B6}" type="sibTrans" cxnId="{5C345F31-5927-4E8A-8467-99829A28A65E}">
      <dgm:prSet/>
      <dgm:spPr/>
      <dgm:t>
        <a:bodyPr/>
        <a:lstStyle/>
        <a:p>
          <a:endParaRPr lang="en-GB"/>
        </a:p>
      </dgm:t>
    </dgm:pt>
    <dgm:pt modelId="{A5E1C7BA-0CD8-4FC8-A066-67E436A178FB}">
      <dgm:prSet phldrT="[Text]" custT="1"/>
      <dgm:spPr>
        <a:solidFill>
          <a:srgbClr val="92D050"/>
        </a:solidFill>
      </dgm:spPr>
      <dgm:t>
        <a:bodyPr/>
        <a:lstStyle/>
        <a:p>
          <a:r>
            <a:rPr lang="en-GB" sz="2400" dirty="0" smtClean="0"/>
            <a:t>Esteem</a:t>
          </a:r>
          <a:endParaRPr lang="en-GB" sz="1500" dirty="0"/>
        </a:p>
      </dgm:t>
    </dgm:pt>
    <dgm:pt modelId="{2250A227-7AA7-4267-960B-E9DCECAD1379}" type="parTrans" cxnId="{61BD991D-E7DD-49CD-9C48-FFA7272112B3}">
      <dgm:prSet/>
      <dgm:spPr/>
      <dgm:t>
        <a:bodyPr/>
        <a:lstStyle/>
        <a:p>
          <a:endParaRPr lang="en-GB"/>
        </a:p>
      </dgm:t>
    </dgm:pt>
    <dgm:pt modelId="{F8D47DDD-FA1C-49AC-AA3E-CEEAF34AF690}" type="sibTrans" cxnId="{61BD991D-E7DD-49CD-9C48-FFA7272112B3}">
      <dgm:prSet/>
      <dgm:spPr/>
      <dgm:t>
        <a:bodyPr/>
        <a:lstStyle/>
        <a:p>
          <a:endParaRPr lang="en-GB"/>
        </a:p>
      </dgm:t>
    </dgm:pt>
    <dgm:pt modelId="{497EA3B9-9533-4AE7-BD4C-B867B2D408B4}">
      <dgm:prSet phldrT="[Text]" custT="1"/>
      <dgm:spPr>
        <a:solidFill>
          <a:schemeClr val="accent4">
            <a:lumMod val="75000"/>
          </a:schemeClr>
        </a:solidFill>
      </dgm:spPr>
      <dgm:t>
        <a:bodyPr/>
        <a:lstStyle/>
        <a:p>
          <a:r>
            <a:rPr lang="en-GB" sz="2400" dirty="0" smtClean="0"/>
            <a:t>Social Needs</a:t>
          </a:r>
          <a:endParaRPr lang="en-GB" sz="2400" dirty="0"/>
        </a:p>
      </dgm:t>
    </dgm:pt>
    <dgm:pt modelId="{B0B989C7-1FE9-419C-9310-569443C5475F}" type="parTrans" cxnId="{AE94AD15-8F93-4FE2-B850-AFF2E082D59E}">
      <dgm:prSet/>
      <dgm:spPr/>
      <dgm:t>
        <a:bodyPr/>
        <a:lstStyle/>
        <a:p>
          <a:endParaRPr lang="en-GB"/>
        </a:p>
      </dgm:t>
    </dgm:pt>
    <dgm:pt modelId="{68597A12-CE58-4D6E-BF9C-21761B0858AE}" type="sibTrans" cxnId="{AE94AD15-8F93-4FE2-B850-AFF2E082D59E}">
      <dgm:prSet/>
      <dgm:spPr/>
      <dgm:t>
        <a:bodyPr/>
        <a:lstStyle/>
        <a:p>
          <a:endParaRPr lang="en-GB"/>
        </a:p>
      </dgm:t>
    </dgm:pt>
    <dgm:pt modelId="{D07A7F39-22B4-4B95-B94F-F91746AFA8CE}">
      <dgm:prSet custT="1"/>
      <dgm:spPr/>
      <dgm:t>
        <a:bodyPr/>
        <a:lstStyle/>
        <a:p>
          <a:r>
            <a:rPr lang="en-GB" sz="2800" dirty="0" smtClean="0"/>
            <a:t>Safety Needs</a:t>
          </a:r>
          <a:endParaRPr lang="en-GB" sz="2800" dirty="0"/>
        </a:p>
      </dgm:t>
    </dgm:pt>
    <dgm:pt modelId="{2BA23B54-42FA-4BEB-BF20-FBD8CF7C114B}" type="parTrans" cxnId="{2EC3EABD-C432-4875-8CA3-05BEC645C478}">
      <dgm:prSet/>
      <dgm:spPr/>
      <dgm:t>
        <a:bodyPr/>
        <a:lstStyle/>
        <a:p>
          <a:endParaRPr lang="en-GB"/>
        </a:p>
      </dgm:t>
    </dgm:pt>
    <dgm:pt modelId="{A1F7A175-02B1-4FBC-A965-718F10405D57}" type="sibTrans" cxnId="{2EC3EABD-C432-4875-8CA3-05BEC645C478}">
      <dgm:prSet/>
      <dgm:spPr/>
      <dgm:t>
        <a:bodyPr/>
        <a:lstStyle/>
        <a:p>
          <a:endParaRPr lang="en-GB"/>
        </a:p>
      </dgm:t>
    </dgm:pt>
    <dgm:pt modelId="{2C7C6FE9-3AB5-4143-8A5A-5648D8E8EAF1}">
      <dgm:prSet custT="1"/>
      <dgm:spPr>
        <a:solidFill>
          <a:schemeClr val="accent6">
            <a:lumMod val="75000"/>
          </a:schemeClr>
        </a:solidFill>
      </dgm:spPr>
      <dgm:t>
        <a:bodyPr/>
        <a:lstStyle/>
        <a:p>
          <a:r>
            <a:rPr lang="en-GB" sz="2800" dirty="0" smtClean="0"/>
            <a:t>Physiological Needs</a:t>
          </a:r>
          <a:endParaRPr lang="en-GB" sz="2800" dirty="0"/>
        </a:p>
      </dgm:t>
    </dgm:pt>
    <dgm:pt modelId="{457D3C8D-C18F-4727-A199-B566D0D849B7}" type="parTrans" cxnId="{6D9489AB-3957-4862-B59D-9759C396E8E9}">
      <dgm:prSet/>
      <dgm:spPr/>
      <dgm:t>
        <a:bodyPr/>
        <a:lstStyle/>
        <a:p>
          <a:endParaRPr lang="en-GB"/>
        </a:p>
      </dgm:t>
    </dgm:pt>
    <dgm:pt modelId="{9683E33E-D0BE-4E44-8A23-A40ED2E01E76}" type="sibTrans" cxnId="{6D9489AB-3957-4862-B59D-9759C396E8E9}">
      <dgm:prSet/>
      <dgm:spPr/>
      <dgm:t>
        <a:bodyPr/>
        <a:lstStyle/>
        <a:p>
          <a:endParaRPr lang="en-GB"/>
        </a:p>
      </dgm:t>
    </dgm:pt>
    <dgm:pt modelId="{10972A1B-16FD-4899-A541-D8BB5D5BD476}" type="pres">
      <dgm:prSet presAssocID="{066AF4AE-A8C4-4E4E-9FD0-B13B3A5E21B2}" presName="Name0" presStyleCnt="0">
        <dgm:presLayoutVars>
          <dgm:dir/>
          <dgm:animLvl val="lvl"/>
          <dgm:resizeHandles val="exact"/>
        </dgm:presLayoutVars>
      </dgm:prSet>
      <dgm:spPr/>
    </dgm:pt>
    <dgm:pt modelId="{08E8F173-4A05-4A16-95C6-DEA9937C9414}" type="pres">
      <dgm:prSet presAssocID="{C7031F8A-21D6-4801-968A-73D8204A8948}" presName="Name8" presStyleCnt="0"/>
      <dgm:spPr/>
    </dgm:pt>
    <dgm:pt modelId="{A22E60DC-5B47-486D-8600-440F10472E57}" type="pres">
      <dgm:prSet presAssocID="{C7031F8A-21D6-4801-968A-73D8204A8948}" presName="level" presStyleLbl="node1" presStyleIdx="0" presStyleCnt="5">
        <dgm:presLayoutVars>
          <dgm:chMax val="1"/>
          <dgm:bulletEnabled val="1"/>
        </dgm:presLayoutVars>
      </dgm:prSet>
      <dgm:spPr/>
      <dgm:t>
        <a:bodyPr/>
        <a:lstStyle/>
        <a:p>
          <a:endParaRPr lang="en-GB"/>
        </a:p>
      </dgm:t>
    </dgm:pt>
    <dgm:pt modelId="{651BB8F1-F041-4C69-AAB2-BA8EA48360F1}" type="pres">
      <dgm:prSet presAssocID="{C7031F8A-21D6-4801-968A-73D8204A8948}" presName="levelTx" presStyleLbl="revTx" presStyleIdx="0" presStyleCnt="0">
        <dgm:presLayoutVars>
          <dgm:chMax val="1"/>
          <dgm:bulletEnabled val="1"/>
        </dgm:presLayoutVars>
      </dgm:prSet>
      <dgm:spPr/>
      <dgm:t>
        <a:bodyPr/>
        <a:lstStyle/>
        <a:p>
          <a:endParaRPr lang="en-GB"/>
        </a:p>
      </dgm:t>
    </dgm:pt>
    <dgm:pt modelId="{8E1C7C2D-D605-46C2-BB4B-861A5134A97E}" type="pres">
      <dgm:prSet presAssocID="{A5E1C7BA-0CD8-4FC8-A066-67E436A178FB}" presName="Name8" presStyleCnt="0"/>
      <dgm:spPr/>
    </dgm:pt>
    <dgm:pt modelId="{335F6295-06B2-452D-8653-2CA7C1883F66}" type="pres">
      <dgm:prSet presAssocID="{A5E1C7BA-0CD8-4FC8-A066-67E436A178FB}" presName="level" presStyleLbl="node1" presStyleIdx="1" presStyleCnt="5">
        <dgm:presLayoutVars>
          <dgm:chMax val="1"/>
          <dgm:bulletEnabled val="1"/>
        </dgm:presLayoutVars>
      </dgm:prSet>
      <dgm:spPr/>
      <dgm:t>
        <a:bodyPr/>
        <a:lstStyle/>
        <a:p>
          <a:endParaRPr lang="en-GB"/>
        </a:p>
      </dgm:t>
    </dgm:pt>
    <dgm:pt modelId="{606741FF-34EB-4841-A255-C9A15F955112}" type="pres">
      <dgm:prSet presAssocID="{A5E1C7BA-0CD8-4FC8-A066-67E436A178FB}" presName="levelTx" presStyleLbl="revTx" presStyleIdx="0" presStyleCnt="0">
        <dgm:presLayoutVars>
          <dgm:chMax val="1"/>
          <dgm:bulletEnabled val="1"/>
        </dgm:presLayoutVars>
      </dgm:prSet>
      <dgm:spPr/>
      <dgm:t>
        <a:bodyPr/>
        <a:lstStyle/>
        <a:p>
          <a:endParaRPr lang="en-GB"/>
        </a:p>
      </dgm:t>
    </dgm:pt>
    <dgm:pt modelId="{DEA782D7-917A-4A90-881B-799DEF32BE39}" type="pres">
      <dgm:prSet presAssocID="{497EA3B9-9533-4AE7-BD4C-B867B2D408B4}" presName="Name8" presStyleCnt="0"/>
      <dgm:spPr/>
    </dgm:pt>
    <dgm:pt modelId="{0702BDF5-20F8-460F-B401-1550CF4DA9D6}" type="pres">
      <dgm:prSet presAssocID="{497EA3B9-9533-4AE7-BD4C-B867B2D408B4}" presName="level" presStyleLbl="node1" presStyleIdx="2" presStyleCnt="5">
        <dgm:presLayoutVars>
          <dgm:chMax val="1"/>
          <dgm:bulletEnabled val="1"/>
        </dgm:presLayoutVars>
      </dgm:prSet>
      <dgm:spPr/>
      <dgm:t>
        <a:bodyPr/>
        <a:lstStyle/>
        <a:p>
          <a:endParaRPr lang="en-GB"/>
        </a:p>
      </dgm:t>
    </dgm:pt>
    <dgm:pt modelId="{0CE3D85F-B007-4096-BE8A-C1EE75C60B28}" type="pres">
      <dgm:prSet presAssocID="{497EA3B9-9533-4AE7-BD4C-B867B2D408B4}" presName="levelTx" presStyleLbl="revTx" presStyleIdx="0" presStyleCnt="0">
        <dgm:presLayoutVars>
          <dgm:chMax val="1"/>
          <dgm:bulletEnabled val="1"/>
        </dgm:presLayoutVars>
      </dgm:prSet>
      <dgm:spPr/>
      <dgm:t>
        <a:bodyPr/>
        <a:lstStyle/>
        <a:p>
          <a:endParaRPr lang="en-GB"/>
        </a:p>
      </dgm:t>
    </dgm:pt>
    <dgm:pt modelId="{6DC32B37-5126-4CFC-97B5-BC5619799B47}" type="pres">
      <dgm:prSet presAssocID="{D07A7F39-22B4-4B95-B94F-F91746AFA8CE}" presName="Name8" presStyleCnt="0"/>
      <dgm:spPr/>
    </dgm:pt>
    <dgm:pt modelId="{FAECF3F7-9014-424C-8561-C1B5981852C8}" type="pres">
      <dgm:prSet presAssocID="{D07A7F39-22B4-4B95-B94F-F91746AFA8CE}" presName="level" presStyleLbl="node1" presStyleIdx="3" presStyleCnt="5" custLinFactNeighborX="181" custLinFactNeighborY="0">
        <dgm:presLayoutVars>
          <dgm:chMax val="1"/>
          <dgm:bulletEnabled val="1"/>
        </dgm:presLayoutVars>
      </dgm:prSet>
      <dgm:spPr/>
      <dgm:t>
        <a:bodyPr/>
        <a:lstStyle/>
        <a:p>
          <a:endParaRPr lang="en-GB"/>
        </a:p>
      </dgm:t>
    </dgm:pt>
    <dgm:pt modelId="{25723A7E-03CD-4B46-B779-E63E00289C00}" type="pres">
      <dgm:prSet presAssocID="{D07A7F39-22B4-4B95-B94F-F91746AFA8CE}" presName="levelTx" presStyleLbl="revTx" presStyleIdx="0" presStyleCnt="0">
        <dgm:presLayoutVars>
          <dgm:chMax val="1"/>
          <dgm:bulletEnabled val="1"/>
        </dgm:presLayoutVars>
      </dgm:prSet>
      <dgm:spPr/>
      <dgm:t>
        <a:bodyPr/>
        <a:lstStyle/>
        <a:p>
          <a:endParaRPr lang="en-GB"/>
        </a:p>
      </dgm:t>
    </dgm:pt>
    <dgm:pt modelId="{1C2BC781-F708-43D0-862B-A35669A89540}" type="pres">
      <dgm:prSet presAssocID="{2C7C6FE9-3AB5-4143-8A5A-5648D8E8EAF1}" presName="Name8" presStyleCnt="0"/>
      <dgm:spPr/>
    </dgm:pt>
    <dgm:pt modelId="{5728382E-BE20-4FC3-BD8B-B2100ACAB370}" type="pres">
      <dgm:prSet presAssocID="{2C7C6FE9-3AB5-4143-8A5A-5648D8E8EAF1}" presName="level" presStyleLbl="node1" presStyleIdx="4" presStyleCnt="5">
        <dgm:presLayoutVars>
          <dgm:chMax val="1"/>
          <dgm:bulletEnabled val="1"/>
        </dgm:presLayoutVars>
      </dgm:prSet>
      <dgm:spPr/>
      <dgm:t>
        <a:bodyPr/>
        <a:lstStyle/>
        <a:p>
          <a:endParaRPr lang="en-GB"/>
        </a:p>
      </dgm:t>
    </dgm:pt>
    <dgm:pt modelId="{BCF20DD5-9499-441C-81C8-4923E324363B}" type="pres">
      <dgm:prSet presAssocID="{2C7C6FE9-3AB5-4143-8A5A-5648D8E8EAF1}" presName="levelTx" presStyleLbl="revTx" presStyleIdx="0" presStyleCnt="0">
        <dgm:presLayoutVars>
          <dgm:chMax val="1"/>
          <dgm:bulletEnabled val="1"/>
        </dgm:presLayoutVars>
      </dgm:prSet>
      <dgm:spPr/>
      <dgm:t>
        <a:bodyPr/>
        <a:lstStyle/>
        <a:p>
          <a:endParaRPr lang="en-GB"/>
        </a:p>
      </dgm:t>
    </dgm:pt>
  </dgm:ptLst>
  <dgm:cxnLst>
    <dgm:cxn modelId="{FD33E69C-9CF5-4723-A0AA-4700931556DC}" type="presOf" srcId="{2C7C6FE9-3AB5-4143-8A5A-5648D8E8EAF1}" destId="{BCF20DD5-9499-441C-81C8-4923E324363B}" srcOrd="1" destOrd="0" presId="urn:microsoft.com/office/officeart/2005/8/layout/pyramid1"/>
    <dgm:cxn modelId="{8DA9F6C7-B2C5-4786-8DDE-E3BF024B6747}" type="presOf" srcId="{066AF4AE-A8C4-4E4E-9FD0-B13B3A5E21B2}" destId="{10972A1B-16FD-4899-A541-D8BB5D5BD476}" srcOrd="0" destOrd="0" presId="urn:microsoft.com/office/officeart/2005/8/layout/pyramid1"/>
    <dgm:cxn modelId="{6D9489AB-3957-4862-B59D-9759C396E8E9}" srcId="{066AF4AE-A8C4-4E4E-9FD0-B13B3A5E21B2}" destId="{2C7C6FE9-3AB5-4143-8A5A-5648D8E8EAF1}" srcOrd="4" destOrd="0" parTransId="{457D3C8D-C18F-4727-A199-B566D0D849B7}" sibTransId="{9683E33E-D0BE-4E44-8A23-A40ED2E01E76}"/>
    <dgm:cxn modelId="{5C345F31-5927-4E8A-8467-99829A28A65E}" srcId="{066AF4AE-A8C4-4E4E-9FD0-B13B3A5E21B2}" destId="{C7031F8A-21D6-4801-968A-73D8204A8948}" srcOrd="0" destOrd="0" parTransId="{A353CDE9-180B-410F-B363-F7D9928F850B}" sibTransId="{43AC5F1D-C7DA-4070-82E3-2EAC572137B6}"/>
    <dgm:cxn modelId="{2EC3EABD-C432-4875-8CA3-05BEC645C478}" srcId="{066AF4AE-A8C4-4E4E-9FD0-B13B3A5E21B2}" destId="{D07A7F39-22B4-4B95-B94F-F91746AFA8CE}" srcOrd="3" destOrd="0" parTransId="{2BA23B54-42FA-4BEB-BF20-FBD8CF7C114B}" sibTransId="{A1F7A175-02B1-4FBC-A965-718F10405D57}"/>
    <dgm:cxn modelId="{C467D479-3CB8-46F7-929C-BD3CF15895AF}" type="presOf" srcId="{497EA3B9-9533-4AE7-BD4C-B867B2D408B4}" destId="{0CE3D85F-B007-4096-BE8A-C1EE75C60B28}" srcOrd="1" destOrd="0" presId="urn:microsoft.com/office/officeart/2005/8/layout/pyramid1"/>
    <dgm:cxn modelId="{1D38411A-13C8-4B51-8B2C-6B33110D86A7}" type="presOf" srcId="{497EA3B9-9533-4AE7-BD4C-B867B2D408B4}" destId="{0702BDF5-20F8-460F-B401-1550CF4DA9D6}" srcOrd="0" destOrd="0" presId="urn:microsoft.com/office/officeart/2005/8/layout/pyramid1"/>
    <dgm:cxn modelId="{C4E677F6-FAB8-406B-B7CC-C25316EA6749}" type="presOf" srcId="{A5E1C7BA-0CD8-4FC8-A066-67E436A178FB}" destId="{606741FF-34EB-4841-A255-C9A15F955112}" srcOrd="1" destOrd="0" presId="urn:microsoft.com/office/officeart/2005/8/layout/pyramid1"/>
    <dgm:cxn modelId="{7F4EBBF9-288F-4F72-873F-4A75DD4A214B}" type="presOf" srcId="{D07A7F39-22B4-4B95-B94F-F91746AFA8CE}" destId="{25723A7E-03CD-4B46-B779-E63E00289C00}" srcOrd="1" destOrd="0" presId="urn:microsoft.com/office/officeart/2005/8/layout/pyramid1"/>
    <dgm:cxn modelId="{32B9F97F-B04F-4DD0-AF9D-EDE351F3BF47}" type="presOf" srcId="{C7031F8A-21D6-4801-968A-73D8204A8948}" destId="{651BB8F1-F041-4C69-AAB2-BA8EA48360F1}" srcOrd="1" destOrd="0" presId="urn:microsoft.com/office/officeart/2005/8/layout/pyramid1"/>
    <dgm:cxn modelId="{16DE2753-6641-45FB-AB6E-EAC33A667132}" type="presOf" srcId="{D07A7F39-22B4-4B95-B94F-F91746AFA8CE}" destId="{FAECF3F7-9014-424C-8561-C1B5981852C8}" srcOrd="0" destOrd="0" presId="urn:microsoft.com/office/officeart/2005/8/layout/pyramid1"/>
    <dgm:cxn modelId="{AE94AD15-8F93-4FE2-B850-AFF2E082D59E}" srcId="{066AF4AE-A8C4-4E4E-9FD0-B13B3A5E21B2}" destId="{497EA3B9-9533-4AE7-BD4C-B867B2D408B4}" srcOrd="2" destOrd="0" parTransId="{B0B989C7-1FE9-419C-9310-569443C5475F}" sibTransId="{68597A12-CE58-4D6E-BF9C-21761B0858AE}"/>
    <dgm:cxn modelId="{7D3364CF-645A-4910-9822-FD5770422B06}" type="presOf" srcId="{2C7C6FE9-3AB5-4143-8A5A-5648D8E8EAF1}" destId="{5728382E-BE20-4FC3-BD8B-B2100ACAB370}" srcOrd="0" destOrd="0" presId="urn:microsoft.com/office/officeart/2005/8/layout/pyramid1"/>
    <dgm:cxn modelId="{3680829E-D311-4CB1-89A5-751EFC95C216}" type="presOf" srcId="{A5E1C7BA-0CD8-4FC8-A066-67E436A178FB}" destId="{335F6295-06B2-452D-8653-2CA7C1883F66}" srcOrd="0" destOrd="0" presId="urn:microsoft.com/office/officeart/2005/8/layout/pyramid1"/>
    <dgm:cxn modelId="{61BD991D-E7DD-49CD-9C48-FFA7272112B3}" srcId="{066AF4AE-A8C4-4E4E-9FD0-B13B3A5E21B2}" destId="{A5E1C7BA-0CD8-4FC8-A066-67E436A178FB}" srcOrd="1" destOrd="0" parTransId="{2250A227-7AA7-4267-960B-E9DCECAD1379}" sibTransId="{F8D47DDD-FA1C-49AC-AA3E-CEEAF34AF690}"/>
    <dgm:cxn modelId="{30F9F4B2-9BF4-47F7-9602-ED16D15F0276}" type="presOf" srcId="{C7031F8A-21D6-4801-968A-73D8204A8948}" destId="{A22E60DC-5B47-486D-8600-440F10472E57}" srcOrd="0" destOrd="0" presId="urn:microsoft.com/office/officeart/2005/8/layout/pyramid1"/>
    <dgm:cxn modelId="{F9BC1575-8637-47D9-853E-E7C4AD2344EF}" type="presParOf" srcId="{10972A1B-16FD-4899-A541-D8BB5D5BD476}" destId="{08E8F173-4A05-4A16-95C6-DEA9937C9414}" srcOrd="0" destOrd="0" presId="urn:microsoft.com/office/officeart/2005/8/layout/pyramid1"/>
    <dgm:cxn modelId="{F5DC4026-AEDF-4C11-B9CB-FFD451D5D0E9}" type="presParOf" srcId="{08E8F173-4A05-4A16-95C6-DEA9937C9414}" destId="{A22E60DC-5B47-486D-8600-440F10472E57}" srcOrd="0" destOrd="0" presId="urn:microsoft.com/office/officeart/2005/8/layout/pyramid1"/>
    <dgm:cxn modelId="{45883E41-5207-462B-98B0-14ECA12382A6}" type="presParOf" srcId="{08E8F173-4A05-4A16-95C6-DEA9937C9414}" destId="{651BB8F1-F041-4C69-AAB2-BA8EA48360F1}" srcOrd="1" destOrd="0" presId="urn:microsoft.com/office/officeart/2005/8/layout/pyramid1"/>
    <dgm:cxn modelId="{CD00046D-F8A7-4D1D-BD00-C212D0D6B551}" type="presParOf" srcId="{10972A1B-16FD-4899-A541-D8BB5D5BD476}" destId="{8E1C7C2D-D605-46C2-BB4B-861A5134A97E}" srcOrd="1" destOrd="0" presId="urn:microsoft.com/office/officeart/2005/8/layout/pyramid1"/>
    <dgm:cxn modelId="{C5D55FD6-8858-49AE-B25C-484AF9C18FB3}" type="presParOf" srcId="{8E1C7C2D-D605-46C2-BB4B-861A5134A97E}" destId="{335F6295-06B2-452D-8653-2CA7C1883F66}" srcOrd="0" destOrd="0" presId="urn:microsoft.com/office/officeart/2005/8/layout/pyramid1"/>
    <dgm:cxn modelId="{AB208F0F-26A6-4AB4-AC76-56F965EE4C27}" type="presParOf" srcId="{8E1C7C2D-D605-46C2-BB4B-861A5134A97E}" destId="{606741FF-34EB-4841-A255-C9A15F955112}" srcOrd="1" destOrd="0" presId="urn:microsoft.com/office/officeart/2005/8/layout/pyramid1"/>
    <dgm:cxn modelId="{EBF016FC-081F-448F-BAB6-25637F651E20}" type="presParOf" srcId="{10972A1B-16FD-4899-A541-D8BB5D5BD476}" destId="{DEA782D7-917A-4A90-881B-799DEF32BE39}" srcOrd="2" destOrd="0" presId="urn:microsoft.com/office/officeart/2005/8/layout/pyramid1"/>
    <dgm:cxn modelId="{E911FD9D-6007-4230-BDC3-186D2CC856A5}" type="presParOf" srcId="{DEA782D7-917A-4A90-881B-799DEF32BE39}" destId="{0702BDF5-20F8-460F-B401-1550CF4DA9D6}" srcOrd="0" destOrd="0" presId="urn:microsoft.com/office/officeart/2005/8/layout/pyramid1"/>
    <dgm:cxn modelId="{4E49B937-CD13-4D67-8CF5-2F5DEAB145AC}" type="presParOf" srcId="{DEA782D7-917A-4A90-881B-799DEF32BE39}" destId="{0CE3D85F-B007-4096-BE8A-C1EE75C60B28}" srcOrd="1" destOrd="0" presId="urn:microsoft.com/office/officeart/2005/8/layout/pyramid1"/>
    <dgm:cxn modelId="{BC1AC5F3-CBB3-4539-90E7-743936690EE9}" type="presParOf" srcId="{10972A1B-16FD-4899-A541-D8BB5D5BD476}" destId="{6DC32B37-5126-4CFC-97B5-BC5619799B47}" srcOrd="3" destOrd="0" presId="urn:microsoft.com/office/officeart/2005/8/layout/pyramid1"/>
    <dgm:cxn modelId="{E2AABB26-41CA-4AAA-AC0E-C882FD28C2C7}" type="presParOf" srcId="{6DC32B37-5126-4CFC-97B5-BC5619799B47}" destId="{FAECF3F7-9014-424C-8561-C1B5981852C8}" srcOrd="0" destOrd="0" presId="urn:microsoft.com/office/officeart/2005/8/layout/pyramid1"/>
    <dgm:cxn modelId="{21AF696A-560C-4569-91C6-B06B2284F434}" type="presParOf" srcId="{6DC32B37-5126-4CFC-97B5-BC5619799B47}" destId="{25723A7E-03CD-4B46-B779-E63E00289C00}" srcOrd="1" destOrd="0" presId="urn:microsoft.com/office/officeart/2005/8/layout/pyramid1"/>
    <dgm:cxn modelId="{BB9ED504-DCD0-4980-BF1E-5E7573D9E1C0}" type="presParOf" srcId="{10972A1B-16FD-4899-A541-D8BB5D5BD476}" destId="{1C2BC781-F708-43D0-862B-A35669A89540}" srcOrd="4" destOrd="0" presId="urn:microsoft.com/office/officeart/2005/8/layout/pyramid1"/>
    <dgm:cxn modelId="{9E44D243-7655-409D-AC37-ACEC80CFBCB7}" type="presParOf" srcId="{1C2BC781-F708-43D0-862B-A35669A89540}" destId="{5728382E-BE20-4FC3-BD8B-B2100ACAB370}" srcOrd="0" destOrd="0" presId="urn:microsoft.com/office/officeart/2005/8/layout/pyramid1"/>
    <dgm:cxn modelId="{B4CA886B-29F7-44DE-8ABE-3D3D5F855649}" type="presParOf" srcId="{1C2BC781-F708-43D0-862B-A35669A89540}" destId="{BCF20DD5-9499-441C-81C8-4923E324363B}"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AF4AE-A8C4-4E4E-9FD0-B13B3A5E21B2}" type="doc">
      <dgm:prSet loTypeId="urn:microsoft.com/office/officeart/2005/8/layout/pyramid1" loCatId="pyramid" qsTypeId="urn:microsoft.com/office/officeart/2005/8/quickstyle/simple1" qsCatId="simple" csTypeId="urn:microsoft.com/office/officeart/2005/8/colors/accent1_2" csCatId="accent1" phldr="1"/>
      <dgm:spPr/>
    </dgm:pt>
    <dgm:pt modelId="{C7031F8A-21D6-4801-968A-73D8204A8948}">
      <dgm:prSet phldrT="[Text]" custT="1"/>
      <dgm:spPr>
        <a:solidFill>
          <a:schemeClr val="accent2"/>
        </a:solidFill>
      </dgm:spPr>
      <dgm:t>
        <a:bodyPr bIns="91440" anchor="b"/>
        <a:lstStyle/>
        <a:p>
          <a:r>
            <a:rPr lang="en-GB" sz="2000" dirty="0" smtClean="0"/>
            <a:t>SA</a:t>
          </a:r>
          <a:endParaRPr lang="en-GB" sz="1200" dirty="0"/>
        </a:p>
      </dgm:t>
    </dgm:pt>
    <dgm:pt modelId="{A353CDE9-180B-410F-B363-F7D9928F850B}" type="parTrans" cxnId="{5C345F31-5927-4E8A-8467-99829A28A65E}">
      <dgm:prSet/>
      <dgm:spPr/>
      <dgm:t>
        <a:bodyPr/>
        <a:lstStyle/>
        <a:p>
          <a:endParaRPr lang="en-GB"/>
        </a:p>
      </dgm:t>
    </dgm:pt>
    <dgm:pt modelId="{43AC5F1D-C7DA-4070-82E3-2EAC572137B6}" type="sibTrans" cxnId="{5C345F31-5927-4E8A-8467-99829A28A65E}">
      <dgm:prSet/>
      <dgm:spPr/>
      <dgm:t>
        <a:bodyPr/>
        <a:lstStyle/>
        <a:p>
          <a:endParaRPr lang="en-GB"/>
        </a:p>
      </dgm:t>
    </dgm:pt>
    <dgm:pt modelId="{A5E1C7BA-0CD8-4FC8-A066-67E436A178FB}">
      <dgm:prSet phldrT="[Text]" custT="1"/>
      <dgm:spPr>
        <a:solidFill>
          <a:srgbClr val="92D050"/>
        </a:solidFill>
      </dgm:spPr>
      <dgm:t>
        <a:bodyPr/>
        <a:lstStyle/>
        <a:p>
          <a:r>
            <a:rPr lang="en-GB" sz="2400" dirty="0" smtClean="0"/>
            <a:t>Esteem</a:t>
          </a:r>
          <a:endParaRPr lang="en-GB" sz="1500" dirty="0"/>
        </a:p>
      </dgm:t>
    </dgm:pt>
    <dgm:pt modelId="{2250A227-7AA7-4267-960B-E9DCECAD1379}" type="parTrans" cxnId="{61BD991D-E7DD-49CD-9C48-FFA7272112B3}">
      <dgm:prSet/>
      <dgm:spPr/>
      <dgm:t>
        <a:bodyPr/>
        <a:lstStyle/>
        <a:p>
          <a:endParaRPr lang="en-GB"/>
        </a:p>
      </dgm:t>
    </dgm:pt>
    <dgm:pt modelId="{F8D47DDD-FA1C-49AC-AA3E-CEEAF34AF690}" type="sibTrans" cxnId="{61BD991D-E7DD-49CD-9C48-FFA7272112B3}">
      <dgm:prSet/>
      <dgm:spPr/>
      <dgm:t>
        <a:bodyPr/>
        <a:lstStyle/>
        <a:p>
          <a:endParaRPr lang="en-GB"/>
        </a:p>
      </dgm:t>
    </dgm:pt>
    <dgm:pt modelId="{497EA3B9-9533-4AE7-BD4C-B867B2D408B4}">
      <dgm:prSet phldrT="[Text]" custT="1"/>
      <dgm:spPr>
        <a:solidFill>
          <a:schemeClr val="accent4">
            <a:lumMod val="75000"/>
          </a:schemeClr>
        </a:solidFill>
      </dgm:spPr>
      <dgm:t>
        <a:bodyPr/>
        <a:lstStyle/>
        <a:p>
          <a:r>
            <a:rPr lang="en-GB" sz="2400" dirty="0" smtClean="0"/>
            <a:t>Social Needs</a:t>
          </a:r>
          <a:endParaRPr lang="en-GB" sz="2400" dirty="0"/>
        </a:p>
      </dgm:t>
    </dgm:pt>
    <dgm:pt modelId="{B0B989C7-1FE9-419C-9310-569443C5475F}" type="parTrans" cxnId="{AE94AD15-8F93-4FE2-B850-AFF2E082D59E}">
      <dgm:prSet/>
      <dgm:spPr/>
      <dgm:t>
        <a:bodyPr/>
        <a:lstStyle/>
        <a:p>
          <a:endParaRPr lang="en-GB"/>
        </a:p>
      </dgm:t>
    </dgm:pt>
    <dgm:pt modelId="{68597A12-CE58-4D6E-BF9C-21761B0858AE}" type="sibTrans" cxnId="{AE94AD15-8F93-4FE2-B850-AFF2E082D59E}">
      <dgm:prSet/>
      <dgm:spPr/>
      <dgm:t>
        <a:bodyPr/>
        <a:lstStyle/>
        <a:p>
          <a:endParaRPr lang="en-GB"/>
        </a:p>
      </dgm:t>
    </dgm:pt>
    <dgm:pt modelId="{D07A7F39-22B4-4B95-B94F-F91746AFA8CE}">
      <dgm:prSet custT="1"/>
      <dgm:spPr/>
      <dgm:t>
        <a:bodyPr/>
        <a:lstStyle/>
        <a:p>
          <a:r>
            <a:rPr lang="en-GB" sz="2800" dirty="0" smtClean="0"/>
            <a:t>Safety Needs</a:t>
          </a:r>
          <a:endParaRPr lang="en-GB" sz="2800" dirty="0"/>
        </a:p>
      </dgm:t>
    </dgm:pt>
    <dgm:pt modelId="{2BA23B54-42FA-4BEB-BF20-FBD8CF7C114B}" type="parTrans" cxnId="{2EC3EABD-C432-4875-8CA3-05BEC645C478}">
      <dgm:prSet/>
      <dgm:spPr/>
      <dgm:t>
        <a:bodyPr/>
        <a:lstStyle/>
        <a:p>
          <a:endParaRPr lang="en-GB"/>
        </a:p>
      </dgm:t>
    </dgm:pt>
    <dgm:pt modelId="{A1F7A175-02B1-4FBC-A965-718F10405D57}" type="sibTrans" cxnId="{2EC3EABD-C432-4875-8CA3-05BEC645C478}">
      <dgm:prSet/>
      <dgm:spPr/>
      <dgm:t>
        <a:bodyPr/>
        <a:lstStyle/>
        <a:p>
          <a:endParaRPr lang="en-GB"/>
        </a:p>
      </dgm:t>
    </dgm:pt>
    <dgm:pt modelId="{2C7C6FE9-3AB5-4143-8A5A-5648D8E8EAF1}">
      <dgm:prSet custT="1"/>
      <dgm:spPr>
        <a:solidFill>
          <a:schemeClr val="accent6">
            <a:lumMod val="75000"/>
          </a:schemeClr>
        </a:solidFill>
      </dgm:spPr>
      <dgm:t>
        <a:bodyPr/>
        <a:lstStyle/>
        <a:p>
          <a:r>
            <a:rPr lang="en-GB" sz="2800" dirty="0" smtClean="0"/>
            <a:t>Physiological Needs</a:t>
          </a:r>
          <a:endParaRPr lang="en-GB" sz="2800" dirty="0"/>
        </a:p>
      </dgm:t>
    </dgm:pt>
    <dgm:pt modelId="{457D3C8D-C18F-4727-A199-B566D0D849B7}" type="parTrans" cxnId="{6D9489AB-3957-4862-B59D-9759C396E8E9}">
      <dgm:prSet/>
      <dgm:spPr/>
      <dgm:t>
        <a:bodyPr/>
        <a:lstStyle/>
        <a:p>
          <a:endParaRPr lang="en-GB"/>
        </a:p>
      </dgm:t>
    </dgm:pt>
    <dgm:pt modelId="{9683E33E-D0BE-4E44-8A23-A40ED2E01E76}" type="sibTrans" cxnId="{6D9489AB-3957-4862-B59D-9759C396E8E9}">
      <dgm:prSet/>
      <dgm:spPr/>
      <dgm:t>
        <a:bodyPr/>
        <a:lstStyle/>
        <a:p>
          <a:endParaRPr lang="en-GB"/>
        </a:p>
      </dgm:t>
    </dgm:pt>
    <dgm:pt modelId="{10972A1B-16FD-4899-A541-D8BB5D5BD476}" type="pres">
      <dgm:prSet presAssocID="{066AF4AE-A8C4-4E4E-9FD0-B13B3A5E21B2}" presName="Name0" presStyleCnt="0">
        <dgm:presLayoutVars>
          <dgm:dir/>
          <dgm:animLvl val="lvl"/>
          <dgm:resizeHandles val="exact"/>
        </dgm:presLayoutVars>
      </dgm:prSet>
      <dgm:spPr/>
    </dgm:pt>
    <dgm:pt modelId="{08E8F173-4A05-4A16-95C6-DEA9937C9414}" type="pres">
      <dgm:prSet presAssocID="{C7031F8A-21D6-4801-968A-73D8204A8948}" presName="Name8" presStyleCnt="0"/>
      <dgm:spPr/>
    </dgm:pt>
    <dgm:pt modelId="{A22E60DC-5B47-486D-8600-440F10472E57}" type="pres">
      <dgm:prSet presAssocID="{C7031F8A-21D6-4801-968A-73D8204A8948}" presName="level" presStyleLbl="node1" presStyleIdx="0" presStyleCnt="5">
        <dgm:presLayoutVars>
          <dgm:chMax val="1"/>
          <dgm:bulletEnabled val="1"/>
        </dgm:presLayoutVars>
      </dgm:prSet>
      <dgm:spPr/>
      <dgm:t>
        <a:bodyPr/>
        <a:lstStyle/>
        <a:p>
          <a:endParaRPr lang="en-GB"/>
        </a:p>
      </dgm:t>
    </dgm:pt>
    <dgm:pt modelId="{651BB8F1-F041-4C69-AAB2-BA8EA48360F1}" type="pres">
      <dgm:prSet presAssocID="{C7031F8A-21D6-4801-968A-73D8204A8948}" presName="levelTx" presStyleLbl="revTx" presStyleIdx="0" presStyleCnt="0">
        <dgm:presLayoutVars>
          <dgm:chMax val="1"/>
          <dgm:bulletEnabled val="1"/>
        </dgm:presLayoutVars>
      </dgm:prSet>
      <dgm:spPr/>
      <dgm:t>
        <a:bodyPr/>
        <a:lstStyle/>
        <a:p>
          <a:endParaRPr lang="en-GB"/>
        </a:p>
      </dgm:t>
    </dgm:pt>
    <dgm:pt modelId="{8E1C7C2D-D605-46C2-BB4B-861A5134A97E}" type="pres">
      <dgm:prSet presAssocID="{A5E1C7BA-0CD8-4FC8-A066-67E436A178FB}" presName="Name8" presStyleCnt="0"/>
      <dgm:spPr/>
    </dgm:pt>
    <dgm:pt modelId="{335F6295-06B2-452D-8653-2CA7C1883F66}" type="pres">
      <dgm:prSet presAssocID="{A5E1C7BA-0CD8-4FC8-A066-67E436A178FB}" presName="level" presStyleLbl="node1" presStyleIdx="1" presStyleCnt="5">
        <dgm:presLayoutVars>
          <dgm:chMax val="1"/>
          <dgm:bulletEnabled val="1"/>
        </dgm:presLayoutVars>
      </dgm:prSet>
      <dgm:spPr/>
      <dgm:t>
        <a:bodyPr/>
        <a:lstStyle/>
        <a:p>
          <a:endParaRPr lang="en-GB"/>
        </a:p>
      </dgm:t>
    </dgm:pt>
    <dgm:pt modelId="{606741FF-34EB-4841-A255-C9A15F955112}" type="pres">
      <dgm:prSet presAssocID="{A5E1C7BA-0CD8-4FC8-A066-67E436A178FB}" presName="levelTx" presStyleLbl="revTx" presStyleIdx="0" presStyleCnt="0">
        <dgm:presLayoutVars>
          <dgm:chMax val="1"/>
          <dgm:bulletEnabled val="1"/>
        </dgm:presLayoutVars>
      </dgm:prSet>
      <dgm:spPr/>
      <dgm:t>
        <a:bodyPr/>
        <a:lstStyle/>
        <a:p>
          <a:endParaRPr lang="en-GB"/>
        </a:p>
      </dgm:t>
    </dgm:pt>
    <dgm:pt modelId="{DEA782D7-917A-4A90-881B-799DEF32BE39}" type="pres">
      <dgm:prSet presAssocID="{497EA3B9-9533-4AE7-BD4C-B867B2D408B4}" presName="Name8" presStyleCnt="0"/>
      <dgm:spPr/>
    </dgm:pt>
    <dgm:pt modelId="{0702BDF5-20F8-460F-B401-1550CF4DA9D6}" type="pres">
      <dgm:prSet presAssocID="{497EA3B9-9533-4AE7-BD4C-B867B2D408B4}" presName="level" presStyleLbl="node1" presStyleIdx="2" presStyleCnt="5">
        <dgm:presLayoutVars>
          <dgm:chMax val="1"/>
          <dgm:bulletEnabled val="1"/>
        </dgm:presLayoutVars>
      </dgm:prSet>
      <dgm:spPr/>
      <dgm:t>
        <a:bodyPr/>
        <a:lstStyle/>
        <a:p>
          <a:endParaRPr lang="en-GB"/>
        </a:p>
      </dgm:t>
    </dgm:pt>
    <dgm:pt modelId="{0CE3D85F-B007-4096-BE8A-C1EE75C60B28}" type="pres">
      <dgm:prSet presAssocID="{497EA3B9-9533-4AE7-BD4C-B867B2D408B4}" presName="levelTx" presStyleLbl="revTx" presStyleIdx="0" presStyleCnt="0">
        <dgm:presLayoutVars>
          <dgm:chMax val="1"/>
          <dgm:bulletEnabled val="1"/>
        </dgm:presLayoutVars>
      </dgm:prSet>
      <dgm:spPr/>
      <dgm:t>
        <a:bodyPr/>
        <a:lstStyle/>
        <a:p>
          <a:endParaRPr lang="en-GB"/>
        </a:p>
      </dgm:t>
    </dgm:pt>
    <dgm:pt modelId="{6DC32B37-5126-4CFC-97B5-BC5619799B47}" type="pres">
      <dgm:prSet presAssocID="{D07A7F39-22B4-4B95-B94F-F91746AFA8CE}" presName="Name8" presStyleCnt="0"/>
      <dgm:spPr/>
    </dgm:pt>
    <dgm:pt modelId="{FAECF3F7-9014-424C-8561-C1B5981852C8}" type="pres">
      <dgm:prSet presAssocID="{D07A7F39-22B4-4B95-B94F-F91746AFA8CE}" presName="level" presStyleLbl="node1" presStyleIdx="3" presStyleCnt="5" custLinFactNeighborX="181" custLinFactNeighborY="0">
        <dgm:presLayoutVars>
          <dgm:chMax val="1"/>
          <dgm:bulletEnabled val="1"/>
        </dgm:presLayoutVars>
      </dgm:prSet>
      <dgm:spPr/>
      <dgm:t>
        <a:bodyPr/>
        <a:lstStyle/>
        <a:p>
          <a:endParaRPr lang="en-GB"/>
        </a:p>
      </dgm:t>
    </dgm:pt>
    <dgm:pt modelId="{25723A7E-03CD-4B46-B779-E63E00289C00}" type="pres">
      <dgm:prSet presAssocID="{D07A7F39-22B4-4B95-B94F-F91746AFA8CE}" presName="levelTx" presStyleLbl="revTx" presStyleIdx="0" presStyleCnt="0">
        <dgm:presLayoutVars>
          <dgm:chMax val="1"/>
          <dgm:bulletEnabled val="1"/>
        </dgm:presLayoutVars>
      </dgm:prSet>
      <dgm:spPr/>
      <dgm:t>
        <a:bodyPr/>
        <a:lstStyle/>
        <a:p>
          <a:endParaRPr lang="en-GB"/>
        </a:p>
      </dgm:t>
    </dgm:pt>
    <dgm:pt modelId="{1C2BC781-F708-43D0-862B-A35669A89540}" type="pres">
      <dgm:prSet presAssocID="{2C7C6FE9-3AB5-4143-8A5A-5648D8E8EAF1}" presName="Name8" presStyleCnt="0"/>
      <dgm:spPr/>
    </dgm:pt>
    <dgm:pt modelId="{5728382E-BE20-4FC3-BD8B-B2100ACAB370}" type="pres">
      <dgm:prSet presAssocID="{2C7C6FE9-3AB5-4143-8A5A-5648D8E8EAF1}" presName="level" presStyleLbl="node1" presStyleIdx="4" presStyleCnt="5" custLinFactNeighborX="1613">
        <dgm:presLayoutVars>
          <dgm:chMax val="1"/>
          <dgm:bulletEnabled val="1"/>
        </dgm:presLayoutVars>
      </dgm:prSet>
      <dgm:spPr/>
      <dgm:t>
        <a:bodyPr/>
        <a:lstStyle/>
        <a:p>
          <a:endParaRPr lang="en-GB"/>
        </a:p>
      </dgm:t>
    </dgm:pt>
    <dgm:pt modelId="{BCF20DD5-9499-441C-81C8-4923E324363B}" type="pres">
      <dgm:prSet presAssocID="{2C7C6FE9-3AB5-4143-8A5A-5648D8E8EAF1}" presName="levelTx" presStyleLbl="revTx" presStyleIdx="0" presStyleCnt="0">
        <dgm:presLayoutVars>
          <dgm:chMax val="1"/>
          <dgm:bulletEnabled val="1"/>
        </dgm:presLayoutVars>
      </dgm:prSet>
      <dgm:spPr/>
      <dgm:t>
        <a:bodyPr/>
        <a:lstStyle/>
        <a:p>
          <a:endParaRPr lang="en-GB"/>
        </a:p>
      </dgm:t>
    </dgm:pt>
  </dgm:ptLst>
  <dgm:cxnLst>
    <dgm:cxn modelId="{F8C8C8BE-A8D5-47BE-A1DF-06703B950766}" type="presOf" srcId="{A5E1C7BA-0CD8-4FC8-A066-67E436A178FB}" destId="{606741FF-34EB-4841-A255-C9A15F955112}" srcOrd="1" destOrd="0" presId="urn:microsoft.com/office/officeart/2005/8/layout/pyramid1"/>
    <dgm:cxn modelId="{6D9489AB-3957-4862-B59D-9759C396E8E9}" srcId="{066AF4AE-A8C4-4E4E-9FD0-B13B3A5E21B2}" destId="{2C7C6FE9-3AB5-4143-8A5A-5648D8E8EAF1}" srcOrd="4" destOrd="0" parTransId="{457D3C8D-C18F-4727-A199-B566D0D849B7}" sibTransId="{9683E33E-D0BE-4E44-8A23-A40ED2E01E76}"/>
    <dgm:cxn modelId="{5C345F31-5927-4E8A-8467-99829A28A65E}" srcId="{066AF4AE-A8C4-4E4E-9FD0-B13B3A5E21B2}" destId="{C7031F8A-21D6-4801-968A-73D8204A8948}" srcOrd="0" destOrd="0" parTransId="{A353CDE9-180B-410F-B363-F7D9928F850B}" sibTransId="{43AC5F1D-C7DA-4070-82E3-2EAC572137B6}"/>
    <dgm:cxn modelId="{AE3CAD47-31C3-4877-BD26-CED8F444AD20}" type="presOf" srcId="{A5E1C7BA-0CD8-4FC8-A066-67E436A178FB}" destId="{335F6295-06B2-452D-8653-2CA7C1883F66}" srcOrd="0" destOrd="0" presId="urn:microsoft.com/office/officeart/2005/8/layout/pyramid1"/>
    <dgm:cxn modelId="{FCE3F043-08E2-4808-B2B3-A41CEA5A50C0}" type="presOf" srcId="{066AF4AE-A8C4-4E4E-9FD0-B13B3A5E21B2}" destId="{10972A1B-16FD-4899-A541-D8BB5D5BD476}" srcOrd="0" destOrd="0" presId="urn:microsoft.com/office/officeart/2005/8/layout/pyramid1"/>
    <dgm:cxn modelId="{F04D6B6B-1ED8-457A-AEC9-5D083389B905}" type="presOf" srcId="{2C7C6FE9-3AB5-4143-8A5A-5648D8E8EAF1}" destId="{BCF20DD5-9499-441C-81C8-4923E324363B}" srcOrd="1" destOrd="0" presId="urn:microsoft.com/office/officeart/2005/8/layout/pyramid1"/>
    <dgm:cxn modelId="{2EC3EABD-C432-4875-8CA3-05BEC645C478}" srcId="{066AF4AE-A8C4-4E4E-9FD0-B13B3A5E21B2}" destId="{D07A7F39-22B4-4B95-B94F-F91746AFA8CE}" srcOrd="3" destOrd="0" parTransId="{2BA23B54-42FA-4BEB-BF20-FBD8CF7C114B}" sibTransId="{A1F7A175-02B1-4FBC-A965-718F10405D57}"/>
    <dgm:cxn modelId="{2BEA4272-0CAF-46EE-8186-97DA67CA177A}" type="presOf" srcId="{497EA3B9-9533-4AE7-BD4C-B867B2D408B4}" destId="{0702BDF5-20F8-460F-B401-1550CF4DA9D6}" srcOrd="0" destOrd="0" presId="urn:microsoft.com/office/officeart/2005/8/layout/pyramid1"/>
    <dgm:cxn modelId="{CC88490E-4078-4E52-8C21-C03E094F0A70}" type="presOf" srcId="{C7031F8A-21D6-4801-968A-73D8204A8948}" destId="{A22E60DC-5B47-486D-8600-440F10472E57}" srcOrd="0" destOrd="0" presId="urn:microsoft.com/office/officeart/2005/8/layout/pyramid1"/>
    <dgm:cxn modelId="{AE94AD15-8F93-4FE2-B850-AFF2E082D59E}" srcId="{066AF4AE-A8C4-4E4E-9FD0-B13B3A5E21B2}" destId="{497EA3B9-9533-4AE7-BD4C-B867B2D408B4}" srcOrd="2" destOrd="0" parTransId="{B0B989C7-1FE9-419C-9310-569443C5475F}" sibTransId="{68597A12-CE58-4D6E-BF9C-21761B0858AE}"/>
    <dgm:cxn modelId="{CFCFB292-DF7A-43AF-B0D9-175C3F228B71}" type="presOf" srcId="{C7031F8A-21D6-4801-968A-73D8204A8948}" destId="{651BB8F1-F041-4C69-AAB2-BA8EA48360F1}" srcOrd="1" destOrd="0" presId="urn:microsoft.com/office/officeart/2005/8/layout/pyramid1"/>
    <dgm:cxn modelId="{BAF52F06-17E7-45E2-9C4C-154858CADDDA}" type="presOf" srcId="{D07A7F39-22B4-4B95-B94F-F91746AFA8CE}" destId="{25723A7E-03CD-4B46-B779-E63E00289C00}" srcOrd="1" destOrd="0" presId="urn:microsoft.com/office/officeart/2005/8/layout/pyramid1"/>
    <dgm:cxn modelId="{B99BB138-B0AF-44F0-A1A4-5D0AA6471FD0}" type="presOf" srcId="{D07A7F39-22B4-4B95-B94F-F91746AFA8CE}" destId="{FAECF3F7-9014-424C-8561-C1B5981852C8}" srcOrd="0" destOrd="0" presId="urn:microsoft.com/office/officeart/2005/8/layout/pyramid1"/>
    <dgm:cxn modelId="{61BD991D-E7DD-49CD-9C48-FFA7272112B3}" srcId="{066AF4AE-A8C4-4E4E-9FD0-B13B3A5E21B2}" destId="{A5E1C7BA-0CD8-4FC8-A066-67E436A178FB}" srcOrd="1" destOrd="0" parTransId="{2250A227-7AA7-4267-960B-E9DCECAD1379}" sibTransId="{F8D47DDD-FA1C-49AC-AA3E-CEEAF34AF690}"/>
    <dgm:cxn modelId="{D966AA26-BB39-4178-A551-14FFC8B5FBE3}" type="presOf" srcId="{2C7C6FE9-3AB5-4143-8A5A-5648D8E8EAF1}" destId="{5728382E-BE20-4FC3-BD8B-B2100ACAB370}" srcOrd="0" destOrd="0" presId="urn:microsoft.com/office/officeart/2005/8/layout/pyramid1"/>
    <dgm:cxn modelId="{619BF228-184D-46DA-A863-82C663D985B4}" type="presOf" srcId="{497EA3B9-9533-4AE7-BD4C-B867B2D408B4}" destId="{0CE3D85F-B007-4096-BE8A-C1EE75C60B28}" srcOrd="1" destOrd="0" presId="urn:microsoft.com/office/officeart/2005/8/layout/pyramid1"/>
    <dgm:cxn modelId="{06BA4CFC-371D-41B4-A821-BD929C75C10C}" type="presParOf" srcId="{10972A1B-16FD-4899-A541-D8BB5D5BD476}" destId="{08E8F173-4A05-4A16-95C6-DEA9937C9414}" srcOrd="0" destOrd="0" presId="urn:microsoft.com/office/officeart/2005/8/layout/pyramid1"/>
    <dgm:cxn modelId="{84866554-0627-4687-9523-68C801F3A50F}" type="presParOf" srcId="{08E8F173-4A05-4A16-95C6-DEA9937C9414}" destId="{A22E60DC-5B47-486D-8600-440F10472E57}" srcOrd="0" destOrd="0" presId="urn:microsoft.com/office/officeart/2005/8/layout/pyramid1"/>
    <dgm:cxn modelId="{B89DEDD3-9569-4B39-AD9C-42B3F9DD2A17}" type="presParOf" srcId="{08E8F173-4A05-4A16-95C6-DEA9937C9414}" destId="{651BB8F1-F041-4C69-AAB2-BA8EA48360F1}" srcOrd="1" destOrd="0" presId="urn:microsoft.com/office/officeart/2005/8/layout/pyramid1"/>
    <dgm:cxn modelId="{DE85E568-319A-4C44-A958-41C50081760F}" type="presParOf" srcId="{10972A1B-16FD-4899-A541-D8BB5D5BD476}" destId="{8E1C7C2D-D605-46C2-BB4B-861A5134A97E}" srcOrd="1" destOrd="0" presId="urn:microsoft.com/office/officeart/2005/8/layout/pyramid1"/>
    <dgm:cxn modelId="{16F5E0D4-E2D9-4BB4-96E2-BE8C2950CF2C}" type="presParOf" srcId="{8E1C7C2D-D605-46C2-BB4B-861A5134A97E}" destId="{335F6295-06B2-452D-8653-2CA7C1883F66}" srcOrd="0" destOrd="0" presId="urn:microsoft.com/office/officeart/2005/8/layout/pyramid1"/>
    <dgm:cxn modelId="{C77C97D3-F41E-4BFC-B40B-1400EB64C7FB}" type="presParOf" srcId="{8E1C7C2D-D605-46C2-BB4B-861A5134A97E}" destId="{606741FF-34EB-4841-A255-C9A15F955112}" srcOrd="1" destOrd="0" presId="urn:microsoft.com/office/officeart/2005/8/layout/pyramid1"/>
    <dgm:cxn modelId="{8BCFE373-C875-4A27-B9BD-CD6495743FA9}" type="presParOf" srcId="{10972A1B-16FD-4899-A541-D8BB5D5BD476}" destId="{DEA782D7-917A-4A90-881B-799DEF32BE39}" srcOrd="2" destOrd="0" presId="urn:microsoft.com/office/officeart/2005/8/layout/pyramid1"/>
    <dgm:cxn modelId="{EDB926B4-7887-46AA-8530-BEDC53056B4D}" type="presParOf" srcId="{DEA782D7-917A-4A90-881B-799DEF32BE39}" destId="{0702BDF5-20F8-460F-B401-1550CF4DA9D6}" srcOrd="0" destOrd="0" presId="urn:microsoft.com/office/officeart/2005/8/layout/pyramid1"/>
    <dgm:cxn modelId="{BD310347-E6A5-4B4F-BF7A-B3BC79E4720A}" type="presParOf" srcId="{DEA782D7-917A-4A90-881B-799DEF32BE39}" destId="{0CE3D85F-B007-4096-BE8A-C1EE75C60B28}" srcOrd="1" destOrd="0" presId="urn:microsoft.com/office/officeart/2005/8/layout/pyramid1"/>
    <dgm:cxn modelId="{0761994B-39CC-418F-9327-AAD26C58B1C8}" type="presParOf" srcId="{10972A1B-16FD-4899-A541-D8BB5D5BD476}" destId="{6DC32B37-5126-4CFC-97B5-BC5619799B47}" srcOrd="3" destOrd="0" presId="urn:microsoft.com/office/officeart/2005/8/layout/pyramid1"/>
    <dgm:cxn modelId="{6C744646-FEF4-418A-B663-7A4B6AEB18ED}" type="presParOf" srcId="{6DC32B37-5126-4CFC-97B5-BC5619799B47}" destId="{FAECF3F7-9014-424C-8561-C1B5981852C8}" srcOrd="0" destOrd="0" presId="urn:microsoft.com/office/officeart/2005/8/layout/pyramid1"/>
    <dgm:cxn modelId="{314C92CC-ADAA-4AC8-96D9-B6FEA41A6FAE}" type="presParOf" srcId="{6DC32B37-5126-4CFC-97B5-BC5619799B47}" destId="{25723A7E-03CD-4B46-B779-E63E00289C00}" srcOrd="1" destOrd="0" presId="urn:microsoft.com/office/officeart/2005/8/layout/pyramid1"/>
    <dgm:cxn modelId="{4A78E285-62ED-41AD-83F2-F2CC98333B4B}" type="presParOf" srcId="{10972A1B-16FD-4899-A541-D8BB5D5BD476}" destId="{1C2BC781-F708-43D0-862B-A35669A89540}" srcOrd="4" destOrd="0" presId="urn:microsoft.com/office/officeart/2005/8/layout/pyramid1"/>
    <dgm:cxn modelId="{5737F211-2E77-442C-92F9-761743DE5728}" type="presParOf" srcId="{1C2BC781-F708-43D0-862B-A35669A89540}" destId="{5728382E-BE20-4FC3-BD8B-B2100ACAB370}" srcOrd="0" destOrd="0" presId="urn:microsoft.com/office/officeart/2005/8/layout/pyramid1"/>
    <dgm:cxn modelId="{510C45B2-9B7A-4EAB-B59E-42FAC71795C3}" type="presParOf" srcId="{1C2BC781-F708-43D0-862B-A35669A89540}" destId="{BCF20DD5-9499-441C-81C8-4923E324363B}"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2E60DC-5B47-486D-8600-440F10472E57}">
      <dsp:nvSpPr>
        <dsp:cNvPr id="0" name=""/>
        <dsp:cNvSpPr/>
      </dsp:nvSpPr>
      <dsp:spPr>
        <a:xfrm>
          <a:off x="1889759" y="0"/>
          <a:ext cx="944879" cy="812799"/>
        </a:xfrm>
        <a:prstGeom prst="trapezoid">
          <a:avLst>
            <a:gd name="adj" fmla="val 5812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91440" numCol="1" spcCol="1270" anchor="b" anchorCtr="0">
          <a:noAutofit/>
        </a:bodyPr>
        <a:lstStyle/>
        <a:p>
          <a:pPr lvl="0" algn="ctr" defTabSz="889000">
            <a:lnSpc>
              <a:spcPct val="90000"/>
            </a:lnSpc>
            <a:spcBef>
              <a:spcPct val="0"/>
            </a:spcBef>
            <a:spcAft>
              <a:spcPct val="35000"/>
            </a:spcAft>
          </a:pPr>
          <a:r>
            <a:rPr lang="en-GB" sz="2000" kern="1200" dirty="0" smtClean="0"/>
            <a:t>SA</a:t>
          </a:r>
          <a:endParaRPr lang="en-GB" sz="1200" kern="1200" dirty="0"/>
        </a:p>
      </dsp:txBody>
      <dsp:txXfrm>
        <a:off x="1889759" y="0"/>
        <a:ext cx="944879" cy="812799"/>
      </dsp:txXfrm>
    </dsp:sp>
    <dsp:sp modelId="{335F6295-06B2-452D-8653-2CA7C1883F66}">
      <dsp:nvSpPr>
        <dsp:cNvPr id="0" name=""/>
        <dsp:cNvSpPr/>
      </dsp:nvSpPr>
      <dsp:spPr>
        <a:xfrm>
          <a:off x="1417320" y="812799"/>
          <a:ext cx="1889759" cy="812799"/>
        </a:xfrm>
        <a:prstGeom prst="trapezoid">
          <a:avLst>
            <a:gd name="adj" fmla="val 58125"/>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Esteem</a:t>
          </a:r>
          <a:endParaRPr lang="en-GB" sz="1500" kern="1200" dirty="0"/>
        </a:p>
      </dsp:txBody>
      <dsp:txXfrm>
        <a:off x="1748027" y="812799"/>
        <a:ext cx="1228344" cy="812799"/>
      </dsp:txXfrm>
    </dsp:sp>
    <dsp:sp modelId="{0702BDF5-20F8-460F-B401-1550CF4DA9D6}">
      <dsp:nvSpPr>
        <dsp:cNvPr id="0" name=""/>
        <dsp:cNvSpPr/>
      </dsp:nvSpPr>
      <dsp:spPr>
        <a:xfrm>
          <a:off x="944880" y="1625599"/>
          <a:ext cx="2834639" cy="812799"/>
        </a:xfrm>
        <a:prstGeom prst="trapezoid">
          <a:avLst>
            <a:gd name="adj" fmla="val 58125"/>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Social Needs</a:t>
          </a:r>
          <a:endParaRPr lang="en-GB" sz="2400" kern="1200" dirty="0"/>
        </a:p>
      </dsp:txBody>
      <dsp:txXfrm>
        <a:off x="1440941" y="1625599"/>
        <a:ext cx="1842516" cy="812799"/>
      </dsp:txXfrm>
    </dsp:sp>
    <dsp:sp modelId="{FAECF3F7-9014-424C-8561-C1B5981852C8}">
      <dsp:nvSpPr>
        <dsp:cNvPr id="0" name=""/>
        <dsp:cNvSpPr/>
      </dsp:nvSpPr>
      <dsp:spPr>
        <a:xfrm>
          <a:off x="479280" y="2438399"/>
          <a:ext cx="3779519" cy="812799"/>
        </a:xfrm>
        <a:prstGeom prst="trapezoid">
          <a:avLst>
            <a:gd name="adj" fmla="val 5812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t>Safety Needs</a:t>
          </a:r>
          <a:endParaRPr lang="en-GB" sz="2800" kern="1200" dirty="0"/>
        </a:p>
      </dsp:txBody>
      <dsp:txXfrm>
        <a:off x="1140696" y="2438399"/>
        <a:ext cx="2456688" cy="812799"/>
      </dsp:txXfrm>
    </dsp:sp>
    <dsp:sp modelId="{5728382E-BE20-4FC3-BD8B-B2100ACAB370}">
      <dsp:nvSpPr>
        <dsp:cNvPr id="0" name=""/>
        <dsp:cNvSpPr/>
      </dsp:nvSpPr>
      <dsp:spPr>
        <a:xfrm>
          <a:off x="0" y="3251199"/>
          <a:ext cx="4724399" cy="812799"/>
        </a:xfrm>
        <a:prstGeom prst="trapezoid">
          <a:avLst>
            <a:gd name="adj" fmla="val 58125"/>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t>Physiological Needs</a:t>
          </a:r>
          <a:endParaRPr lang="en-GB" sz="2800" kern="1200" dirty="0"/>
        </a:p>
      </dsp:txBody>
      <dsp:txXfrm>
        <a:off x="826769" y="3251199"/>
        <a:ext cx="3070860" cy="8127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3C24B5A-46F2-4ABC-BA6E-A0CC7D05DC80}" type="datetimeFigureOut">
              <a:rPr lang="en-US"/>
              <a:pPr>
                <a:defRPr/>
              </a:pPr>
              <a:t>2/27/2011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7270BD1-F452-4B75-848A-B2663685284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G:\My Pictures\Ericsson New\Beach house\DSC00633.JPG"/>
          <p:cNvPicPr>
            <a:picLocks noChangeAspect="1" noChangeArrowheads="1"/>
          </p:cNvPicPr>
          <p:nvPr userDrawn="1"/>
        </p:nvPicPr>
        <p:blipFill>
          <a:blip r:embed="rId2" cstate="email"/>
          <a:srcRect/>
          <a:stretch>
            <a:fillRect/>
          </a:stretch>
        </p:blipFill>
        <p:spPr bwMode="auto">
          <a:xfrm>
            <a:off x="577644" y="1524000"/>
            <a:ext cx="7924800" cy="2590800"/>
          </a:xfrm>
          <a:prstGeom prst="rect">
            <a:avLst/>
          </a:prstGeom>
          <a:ln>
            <a:noFill/>
          </a:ln>
          <a:effectLst>
            <a:softEdge rad="112500"/>
          </a:effectLst>
        </p:spPr>
      </p:pic>
      <p:sp>
        <p:nvSpPr>
          <p:cNvPr id="2" name="Title 1"/>
          <p:cNvSpPr>
            <a:spLocks noGrp="1"/>
          </p:cNvSpPr>
          <p:nvPr>
            <p:ph type="ctrTitle"/>
          </p:nvPr>
        </p:nvSpPr>
        <p:spPr>
          <a:xfrm>
            <a:off x="684548" y="762000"/>
            <a:ext cx="7772400" cy="460375"/>
          </a:xfr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4548" y="4267201"/>
            <a:ext cx="6400800" cy="1752600"/>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465138" indent="-46513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900" y="3505202"/>
            <a:ext cx="7772400" cy="993775"/>
          </a:xfrm>
          <a:noFill/>
        </p:spPr>
        <p:txBody>
          <a:bodyPr anchor="b">
            <a:normAutofit/>
          </a:bodyPr>
          <a:lstStyle>
            <a:lvl1pPr algn="l">
              <a:defRPr sz="3200" b="1" cap="none">
                <a:solidFill>
                  <a:srgbClr val="C0000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3900" y="4519614"/>
            <a:ext cx="7772400" cy="966787"/>
          </a:xfrm>
          <a:noFill/>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TextBox 5"/>
          <p:cNvSpPr txBox="1">
            <a:spLocks noChangeArrowheads="1"/>
          </p:cNvSpPr>
          <p:nvPr userDrawn="1"/>
        </p:nvSpPr>
        <p:spPr bwMode="auto">
          <a:xfrm>
            <a:off x="4256088" y="6400800"/>
            <a:ext cx="7016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200" smtClean="0">
                <a:solidFill>
                  <a:srgbClr val="7F7F7F"/>
                </a:solidFill>
                <a:latin typeface="Calibri" charset="0"/>
              </a:rPr>
              <a:t>Page </a:t>
            </a:r>
            <a:fld id="{250E1E73-1062-4FF6-85DD-759F6F6F2D05}" type="slidenum">
              <a:rPr lang="en-GB" sz="1200" smtClean="0">
                <a:solidFill>
                  <a:srgbClr val="7F7F7F"/>
                </a:solidFill>
                <a:latin typeface="Calibri" charset="0"/>
              </a:rPr>
              <a:pPr eaLnBrk="1" hangingPunct="1">
                <a:defRPr/>
              </a:pPr>
              <a:t>‹#›</a:t>
            </a:fld>
            <a:endParaRPr lang="en-GB" sz="1200" smtClean="0">
              <a:solidFill>
                <a:srgbClr val="7F7F7F"/>
              </a:solidFill>
              <a:latin typeface="Calibri" charset="0"/>
            </a:endParaRPr>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hf hdr="0" ftr="0" dt="0"/>
  <p:txStyles>
    <p:titleStyle>
      <a:lvl1pPr algn="l" rtl="0" eaLnBrk="0" fontAlgn="base" hangingPunct="0">
        <a:spcBef>
          <a:spcPct val="0"/>
        </a:spcBef>
        <a:spcAft>
          <a:spcPct val="0"/>
        </a:spcAft>
        <a:defRPr sz="4000" kern="1200">
          <a:solidFill>
            <a:schemeClr val="tx1"/>
          </a:solidFill>
          <a:latin typeface="Nyala" pitchFamily="2" charset="0"/>
          <a:ea typeface="Tahoma" pitchFamily="34" charset="0"/>
          <a:cs typeface="Tahoma" pitchFamily="34" charset="0"/>
        </a:defRPr>
      </a:lvl1pPr>
      <a:lvl2pPr algn="l" rtl="0" eaLnBrk="0" fontAlgn="base" hangingPunct="0">
        <a:spcBef>
          <a:spcPct val="0"/>
        </a:spcBef>
        <a:spcAft>
          <a:spcPct val="0"/>
        </a:spcAft>
        <a:defRPr sz="4000">
          <a:solidFill>
            <a:schemeClr val="tx1"/>
          </a:solidFill>
          <a:latin typeface="Nyala"/>
          <a:cs typeface="Tahoma" pitchFamily="34" charset="0"/>
        </a:defRPr>
      </a:lvl2pPr>
      <a:lvl3pPr algn="l" rtl="0" eaLnBrk="0" fontAlgn="base" hangingPunct="0">
        <a:spcBef>
          <a:spcPct val="0"/>
        </a:spcBef>
        <a:spcAft>
          <a:spcPct val="0"/>
        </a:spcAft>
        <a:defRPr sz="4000">
          <a:solidFill>
            <a:schemeClr val="tx1"/>
          </a:solidFill>
          <a:latin typeface="Nyala"/>
          <a:cs typeface="Tahoma" pitchFamily="34" charset="0"/>
        </a:defRPr>
      </a:lvl3pPr>
      <a:lvl4pPr algn="l" rtl="0" eaLnBrk="0" fontAlgn="base" hangingPunct="0">
        <a:spcBef>
          <a:spcPct val="0"/>
        </a:spcBef>
        <a:spcAft>
          <a:spcPct val="0"/>
        </a:spcAft>
        <a:defRPr sz="4000">
          <a:solidFill>
            <a:schemeClr val="tx1"/>
          </a:solidFill>
          <a:latin typeface="Nyala"/>
          <a:cs typeface="Tahoma" pitchFamily="34" charset="0"/>
        </a:defRPr>
      </a:lvl4pPr>
      <a:lvl5pPr algn="l" rtl="0" eaLnBrk="0" fontAlgn="base" hangingPunct="0">
        <a:spcBef>
          <a:spcPct val="0"/>
        </a:spcBef>
        <a:spcAft>
          <a:spcPct val="0"/>
        </a:spcAft>
        <a:defRPr sz="4000">
          <a:solidFill>
            <a:schemeClr val="tx1"/>
          </a:solidFill>
          <a:latin typeface="Nyala"/>
          <a:cs typeface="Tahoma" pitchFamily="34" charset="0"/>
        </a:defRPr>
      </a:lvl5pPr>
      <a:lvl6pPr marL="457200" algn="l" rtl="0" fontAlgn="base">
        <a:spcBef>
          <a:spcPct val="0"/>
        </a:spcBef>
        <a:spcAft>
          <a:spcPct val="0"/>
        </a:spcAft>
        <a:defRPr sz="4000">
          <a:solidFill>
            <a:schemeClr val="tx1"/>
          </a:solidFill>
          <a:latin typeface="Nyala"/>
          <a:cs typeface="Tahoma" pitchFamily="34" charset="0"/>
        </a:defRPr>
      </a:lvl6pPr>
      <a:lvl7pPr marL="914400" algn="l" rtl="0" fontAlgn="base">
        <a:spcBef>
          <a:spcPct val="0"/>
        </a:spcBef>
        <a:spcAft>
          <a:spcPct val="0"/>
        </a:spcAft>
        <a:defRPr sz="4000">
          <a:solidFill>
            <a:schemeClr val="tx1"/>
          </a:solidFill>
          <a:latin typeface="Nyala"/>
          <a:cs typeface="Tahoma" pitchFamily="34" charset="0"/>
        </a:defRPr>
      </a:lvl7pPr>
      <a:lvl8pPr marL="1371600" algn="l" rtl="0" fontAlgn="base">
        <a:spcBef>
          <a:spcPct val="0"/>
        </a:spcBef>
        <a:spcAft>
          <a:spcPct val="0"/>
        </a:spcAft>
        <a:defRPr sz="4000">
          <a:solidFill>
            <a:schemeClr val="tx1"/>
          </a:solidFill>
          <a:latin typeface="Nyala"/>
          <a:cs typeface="Tahoma" pitchFamily="34" charset="0"/>
        </a:defRPr>
      </a:lvl8pPr>
      <a:lvl9pPr marL="1828800" algn="l" rtl="0" fontAlgn="base">
        <a:spcBef>
          <a:spcPct val="0"/>
        </a:spcBef>
        <a:spcAft>
          <a:spcPct val="0"/>
        </a:spcAft>
        <a:defRPr sz="4000">
          <a:solidFill>
            <a:schemeClr val="tx1"/>
          </a:solidFill>
          <a:latin typeface="Nyala"/>
          <a:cs typeface="Tahoma" pitchFamily="34" charset="0"/>
        </a:defRPr>
      </a:lvl9pPr>
    </p:titleStyle>
    <p:bodyStyle>
      <a:lvl1pPr marL="342900" indent="-342900" algn="l" rtl="0" eaLnBrk="0" fontAlgn="base" hangingPunct="0">
        <a:spcBef>
          <a:spcPct val="20000"/>
        </a:spcBef>
        <a:spcAft>
          <a:spcPct val="0"/>
        </a:spcAft>
        <a:buClr>
          <a:srgbClr val="C00000"/>
        </a:buClr>
        <a:buSzPct val="90000"/>
        <a:buFont typeface="Wingdings 3" pitchFamily="18"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SzPct val="75000"/>
        <a:buFont typeface="Wingdings 3" pitchFamily="18" charset="2"/>
        <a:buChar char="u"/>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SzPct val="60000"/>
        <a:buFont typeface="Wingdings 3" pitchFamily="18"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404040"/>
        </a:buClr>
        <a:buFont typeface="Wingdings" pitchFamily="2" charset="2"/>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image" Target="../media/image58.jpeg"/><Relationship Id="rId11" Type="http://schemas.openxmlformats.org/officeDocument/2006/relationships/comments" Target="../comments/comment2.xml"/><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EKONG_Title_3.jpg"/>
          <p:cNvPicPr>
            <a:picLocks noChangeAspect="1"/>
          </p:cNvPicPr>
          <p:nvPr/>
        </p:nvPicPr>
        <p:blipFill>
          <a:blip r:embed="rId2" cstate="print"/>
          <a:srcRect/>
          <a:stretch>
            <a:fillRect/>
          </a:stretch>
        </p:blipFill>
        <p:spPr bwMode="auto">
          <a:xfrm>
            <a:off x="0" y="0"/>
            <a:ext cx="9161463" cy="6858000"/>
          </a:xfrm>
          <a:prstGeom prst="rect">
            <a:avLst/>
          </a:prstGeom>
          <a:noFill/>
          <a:ln w="9525">
            <a:noFill/>
            <a:miter lim="800000"/>
            <a:headEnd/>
            <a:tailEnd/>
          </a:ln>
        </p:spPr>
      </p:pic>
      <p:sp>
        <p:nvSpPr>
          <p:cNvPr id="7" name="Title 1"/>
          <p:cNvSpPr txBox="1">
            <a:spLocks/>
          </p:cNvSpPr>
          <p:nvPr/>
        </p:nvSpPr>
        <p:spPr>
          <a:xfrm>
            <a:off x="673100" y="2362200"/>
            <a:ext cx="7772400" cy="460375"/>
          </a:xfrm>
          <a:prstGeom prst="rect">
            <a:avLst/>
          </a:prstGeom>
          <a:noFill/>
        </p:spPr>
        <p:txBody>
          <a:bodyPr/>
          <a:lst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a:lstStyle>
          <a:p>
            <a:pPr>
              <a:defRPr/>
            </a:pPr>
            <a:r>
              <a:rPr lang="en-GB" dirty="0" smtClean="0">
                <a:latin typeface="+mn-lt"/>
              </a:rPr>
              <a:t>Supply Chain Actor Mapping Report</a:t>
            </a:r>
            <a:endParaRPr lang="en-GB" dirty="0">
              <a:latin typeface="+mn-lt"/>
            </a:endParaRPr>
          </a:p>
        </p:txBody>
      </p:sp>
      <p:sp>
        <p:nvSpPr>
          <p:cNvPr id="8" name="Rectangle 11"/>
          <p:cNvSpPr txBox="1">
            <a:spLocks noChangeArrowheads="1"/>
          </p:cNvSpPr>
          <p:nvPr/>
        </p:nvSpPr>
        <p:spPr>
          <a:xfrm>
            <a:off x="687388" y="2987675"/>
            <a:ext cx="7785100" cy="822325"/>
          </a:xfrm>
          <a:prstGeom prst="rect">
            <a:avLst/>
          </a:prstGeom>
        </p:spPr>
        <p:txBody>
          <a:bodyPr>
            <a:normAutofit fontScale="70000" lnSpcReduction="20000"/>
          </a:bodyPr>
          <a:lstStyle/>
          <a:p>
            <a:pPr>
              <a:spcBef>
                <a:spcPct val="20000"/>
              </a:spcBef>
              <a:buClr>
                <a:srgbClr val="C00000"/>
              </a:buClr>
              <a:buSzPct val="90000"/>
              <a:defRPr/>
            </a:pPr>
            <a:r>
              <a:rPr lang="de-DE" sz="2400" i="1" dirty="0"/>
              <a:t>The Mukdahan Corridor across Thailand, Laos and Vietnam</a:t>
            </a:r>
          </a:p>
          <a:p>
            <a:pPr>
              <a:spcBef>
                <a:spcPct val="20000"/>
              </a:spcBef>
              <a:buClr>
                <a:srgbClr val="C00000"/>
              </a:buClr>
              <a:buSzPct val="90000"/>
              <a:defRPr/>
            </a:pPr>
            <a:endParaRPr lang="de-DE" sz="2400" i="1" dirty="0"/>
          </a:p>
          <a:p>
            <a:pPr algn="ctr">
              <a:spcBef>
                <a:spcPct val="20000"/>
              </a:spcBef>
              <a:buClr>
                <a:srgbClr val="C00000"/>
              </a:buClr>
              <a:buSzPct val="90000"/>
              <a:defRPr/>
            </a:pPr>
            <a:r>
              <a:rPr lang="de-DE" sz="2400" i="1" dirty="0"/>
              <a:t>Part 3 – Vietnam Report</a:t>
            </a:r>
            <a:endParaRPr lang="de-DE" sz="1600" i="1" dirty="0"/>
          </a:p>
        </p:txBody>
      </p:sp>
      <p:sp>
        <p:nvSpPr>
          <p:cNvPr id="13317" name="Rectangle 11"/>
          <p:cNvSpPr txBox="1">
            <a:spLocks noChangeArrowheads="1"/>
          </p:cNvSpPr>
          <p:nvPr/>
        </p:nvSpPr>
        <p:spPr bwMode="auto">
          <a:xfrm>
            <a:off x="838200" y="5410200"/>
            <a:ext cx="7785100" cy="457200"/>
          </a:xfrm>
          <a:prstGeom prst="rect">
            <a:avLst/>
          </a:prstGeom>
          <a:noFill/>
          <a:ln w="9525">
            <a:noFill/>
            <a:miter lim="800000"/>
            <a:headEnd/>
            <a:tailEnd/>
          </a:ln>
        </p:spPr>
        <p:txBody>
          <a:bodyPr/>
          <a:lstStyle/>
          <a:p>
            <a:pPr algn="ctr">
              <a:spcBef>
                <a:spcPct val="20000"/>
              </a:spcBef>
              <a:buClr>
                <a:srgbClr val="C00000"/>
              </a:buClr>
              <a:buSzPct val="90000"/>
              <a:buFont typeface="Wingdings 3" pitchFamily="18" charset="2"/>
              <a:buNone/>
            </a:pPr>
            <a:r>
              <a:rPr lang="de-DE" b="1" i="1"/>
              <a:t>December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228600"/>
            <a:ext cx="9372600" cy="715963"/>
          </a:xfrm>
        </p:spPr>
        <p:txBody>
          <a:bodyPr/>
          <a:lstStyle/>
          <a:p>
            <a:pPr eaLnBrk="1" hangingPunct="1"/>
            <a:r>
              <a:rPr lang="en-GB" dirty="0" smtClean="0"/>
              <a:t>Relationship of AI to other Major Concerns</a:t>
            </a:r>
          </a:p>
        </p:txBody>
      </p:sp>
      <p:sp>
        <p:nvSpPr>
          <p:cNvPr id="22531" name="Content Placeholder 2"/>
          <p:cNvSpPr>
            <a:spLocks noGrp="1"/>
          </p:cNvSpPr>
          <p:nvPr>
            <p:ph idx="1"/>
          </p:nvPr>
        </p:nvSpPr>
        <p:spPr>
          <a:xfrm>
            <a:off x="4191000" y="1066800"/>
            <a:ext cx="4495800" cy="5181600"/>
          </a:xfrm>
        </p:spPr>
        <p:txBody>
          <a:bodyPr/>
          <a:lstStyle/>
          <a:p>
            <a:pPr algn="just" eaLnBrk="1" hangingPunct="1"/>
            <a:r>
              <a:rPr lang="en-US" sz="1800" dirty="0" smtClean="0"/>
              <a:t>The farmers’ highest concern is  education for their children in the hopes of preparing them for a successful career.</a:t>
            </a:r>
          </a:p>
          <a:p>
            <a:pPr algn="just" eaLnBrk="1" hangingPunct="1">
              <a:buNone/>
            </a:pPr>
            <a:r>
              <a:rPr lang="en-US" sz="1800" dirty="0" smtClean="0"/>
              <a:t> </a:t>
            </a:r>
          </a:p>
          <a:p>
            <a:pPr algn="just" eaLnBrk="1" hangingPunct="1"/>
            <a:r>
              <a:rPr lang="en-US" sz="1800" dirty="0" smtClean="0"/>
              <a:t>Health is the next highest concern. A healthy family results in fewer serious illnesses. AI is spontaneously recalled by those farmers who exhibit higher biosecurity. Farmers with low biosecurity are not concerned about AI.</a:t>
            </a:r>
          </a:p>
          <a:p>
            <a:pPr algn="just" eaLnBrk="1" hangingPunct="1">
              <a:buNone/>
            </a:pPr>
            <a:endParaRPr lang="en-US" sz="1800" dirty="0" smtClean="0"/>
          </a:p>
          <a:p>
            <a:pPr algn="just" eaLnBrk="1" hangingPunct="1"/>
            <a:r>
              <a:rPr lang="en-US" sz="1800" dirty="0" smtClean="0"/>
              <a:t>Household income is the lowest concern. Farmers believe that access to education and having good health, allows them to earn enough money.</a:t>
            </a:r>
          </a:p>
          <a:p>
            <a:pPr algn="just" eaLnBrk="1" hangingPunct="1">
              <a:buNone/>
            </a:pPr>
            <a:endParaRPr lang="en-US" sz="1800" dirty="0" smtClean="0"/>
          </a:p>
          <a:p>
            <a:pPr algn="just" eaLnBrk="1" hangingPunct="1"/>
            <a:r>
              <a:rPr lang="en-US" sz="1800" dirty="0" smtClean="0"/>
              <a:t>Social concerns were not mentioned.</a:t>
            </a:r>
          </a:p>
        </p:txBody>
      </p:sp>
      <p:sp>
        <p:nvSpPr>
          <p:cNvPr id="13" name="Oval 12"/>
          <p:cNvSpPr/>
          <p:nvPr/>
        </p:nvSpPr>
        <p:spPr>
          <a:xfrm>
            <a:off x="2133600" y="4953000"/>
            <a:ext cx="1676400" cy="1676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Social</a:t>
            </a:r>
          </a:p>
        </p:txBody>
      </p:sp>
      <p:sp>
        <p:nvSpPr>
          <p:cNvPr id="14" name="Oval 13"/>
          <p:cNvSpPr/>
          <p:nvPr/>
        </p:nvSpPr>
        <p:spPr>
          <a:xfrm>
            <a:off x="990600" y="1143000"/>
            <a:ext cx="1828800" cy="1752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Education for successful</a:t>
            </a:r>
          </a:p>
          <a:p>
            <a:pPr algn="ctr" fontAlgn="auto">
              <a:spcBef>
                <a:spcPts val="0"/>
              </a:spcBef>
              <a:spcAft>
                <a:spcPts val="0"/>
              </a:spcAft>
              <a:defRPr/>
            </a:pPr>
            <a:r>
              <a:rPr lang="en-US" b="1" dirty="0">
                <a:solidFill>
                  <a:schemeClr val="tx1"/>
                </a:solidFill>
              </a:rPr>
              <a:t>Career</a:t>
            </a:r>
          </a:p>
        </p:txBody>
      </p:sp>
      <p:sp>
        <p:nvSpPr>
          <p:cNvPr id="17" name="Oval 16"/>
          <p:cNvSpPr/>
          <p:nvPr/>
        </p:nvSpPr>
        <p:spPr>
          <a:xfrm>
            <a:off x="838200" y="36576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Economic</a:t>
            </a:r>
          </a:p>
        </p:txBody>
      </p:sp>
      <p:sp>
        <p:nvSpPr>
          <p:cNvPr id="10" name="TextBox 9"/>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
        <p:nvSpPr>
          <p:cNvPr id="11" name="Oval 10"/>
          <p:cNvSpPr/>
          <p:nvPr/>
        </p:nvSpPr>
        <p:spPr>
          <a:xfrm>
            <a:off x="1828800" y="2438400"/>
            <a:ext cx="1676400" cy="1676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Health</a:t>
            </a:r>
          </a:p>
        </p:txBody>
      </p:sp>
      <p:sp>
        <p:nvSpPr>
          <p:cNvPr id="15" name="Oval 14"/>
          <p:cNvSpPr/>
          <p:nvPr/>
        </p:nvSpPr>
        <p:spPr>
          <a:xfrm>
            <a:off x="2362200" y="3276600"/>
            <a:ext cx="6096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AI</a:t>
            </a:r>
            <a:endParaRPr lang="en-US" sz="1200" b="1" dirty="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mtClean="0"/>
              <a:t>Health Belief Model (HBM)</a:t>
            </a:r>
          </a:p>
        </p:txBody>
      </p:sp>
      <p:sp>
        <p:nvSpPr>
          <p:cNvPr id="34819" name="Content Placeholder 2"/>
          <p:cNvSpPr>
            <a:spLocks noGrp="1"/>
          </p:cNvSpPr>
          <p:nvPr>
            <p:ph idx="1"/>
          </p:nvPr>
        </p:nvSpPr>
        <p:spPr>
          <a:xfrm>
            <a:off x="3276600" y="1447800"/>
            <a:ext cx="5486400" cy="2438400"/>
          </a:xfrm>
        </p:spPr>
        <p:txBody>
          <a:bodyPr/>
          <a:lstStyle/>
          <a:p>
            <a:pPr algn="just">
              <a:defRPr/>
            </a:pPr>
            <a:r>
              <a:rPr lang="en-US" sz="1800" dirty="0" smtClean="0"/>
              <a:t>Farmers with lower education level are at the 3</a:t>
            </a:r>
            <a:r>
              <a:rPr lang="en-US" sz="1800" baseline="30000" dirty="0" smtClean="0"/>
              <a:t>rd</a:t>
            </a:r>
            <a:r>
              <a:rPr lang="en-US" sz="1800" dirty="0" smtClean="0"/>
              <a:t> level of the HBM: </a:t>
            </a:r>
            <a:r>
              <a:rPr lang="en-US" sz="1800" b="1" dirty="0" smtClean="0"/>
              <a:t>Exhibiting misguided beliefs</a:t>
            </a:r>
          </a:p>
          <a:p>
            <a:pPr algn="just">
              <a:defRPr/>
            </a:pPr>
            <a:r>
              <a:rPr lang="en-US" sz="1800" dirty="0" smtClean="0"/>
              <a:t>These farmers do not consider AI a risk because:</a:t>
            </a:r>
          </a:p>
          <a:p>
            <a:pPr lvl="1" algn="just">
              <a:buFont typeface="Calibri" pitchFamily="34" charset="0"/>
              <a:buChar char="–"/>
              <a:defRPr/>
            </a:pPr>
            <a:r>
              <a:rPr lang="en-US" sz="1800" dirty="0" smtClean="0">
                <a:sym typeface="Wingdings" pitchFamily="2" charset="2"/>
              </a:rPr>
              <a:t>the government provides AI vaccinations.</a:t>
            </a:r>
          </a:p>
          <a:p>
            <a:pPr lvl="1" algn="just">
              <a:buFont typeface="Calibri" pitchFamily="34" charset="0"/>
              <a:buChar char="–"/>
              <a:defRPr/>
            </a:pPr>
            <a:r>
              <a:rPr lang="en-US" sz="1800" dirty="0" smtClean="0">
                <a:sym typeface="Wingdings" pitchFamily="2" charset="2"/>
              </a:rPr>
              <a:t>if an outbreak occurs, the farmer will keep his poultry in cages and will not allow them to roam freely. </a:t>
            </a:r>
          </a:p>
          <a:p>
            <a:pPr lvl="1" algn="just">
              <a:buFont typeface="Calibri" pitchFamily="34" charset="0"/>
              <a:buChar char="–"/>
              <a:defRPr/>
            </a:pPr>
            <a:r>
              <a:rPr lang="en-US" sz="1800" dirty="0" smtClean="0">
                <a:sym typeface="Wingdings" pitchFamily="2" charset="2"/>
              </a:rPr>
              <a:t>if chickens are kept in cages, they cannot get  AI.</a:t>
            </a:r>
          </a:p>
          <a:p>
            <a:pPr marL="344488" indent="-344488" algn="just" eaLnBrk="1" hangingPunct="1">
              <a:spcBef>
                <a:spcPct val="0"/>
              </a:spcBef>
              <a:spcAft>
                <a:spcPct val="25000"/>
              </a:spcAft>
              <a:defRPr/>
            </a:pPr>
            <a:endParaRPr lang="en-US" sz="1100" dirty="0" smtClean="0">
              <a:solidFill>
                <a:srgbClr val="FF0000"/>
              </a:solidFill>
            </a:endParaRPr>
          </a:p>
        </p:txBody>
      </p:sp>
      <p:sp>
        <p:nvSpPr>
          <p:cNvPr id="4" name="Rounded Rectangle 3"/>
          <p:cNvSpPr/>
          <p:nvPr/>
        </p:nvSpPr>
        <p:spPr>
          <a:xfrm>
            <a:off x="615950" y="23622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AI is believed to be a threat</a:t>
            </a:r>
          </a:p>
        </p:txBody>
      </p:sp>
      <p:sp>
        <p:nvSpPr>
          <p:cNvPr id="9" name="Rounded Rectangle 8"/>
          <p:cNvSpPr/>
          <p:nvPr/>
        </p:nvSpPr>
        <p:spPr>
          <a:xfrm>
            <a:off x="615950" y="34036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Believe that AI can be avoided</a:t>
            </a:r>
          </a:p>
        </p:txBody>
      </p:sp>
      <p:sp>
        <p:nvSpPr>
          <p:cNvPr id="18" name="Down Arrow 17"/>
          <p:cNvSpPr/>
          <p:nvPr/>
        </p:nvSpPr>
        <p:spPr>
          <a:xfrm>
            <a:off x="1225550" y="30353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00" b="1" dirty="0">
                <a:solidFill>
                  <a:srgbClr val="FF0000"/>
                </a:solidFill>
              </a:rPr>
              <a:t>Yes</a:t>
            </a:r>
          </a:p>
        </p:txBody>
      </p:sp>
      <p:sp>
        <p:nvSpPr>
          <p:cNvPr id="23559" name="TextBox 32"/>
          <p:cNvSpPr txBox="1">
            <a:spLocks noChangeArrowheads="1"/>
          </p:cNvSpPr>
          <p:nvPr/>
        </p:nvSpPr>
        <p:spPr bwMode="auto">
          <a:xfrm>
            <a:off x="1357313" y="1981200"/>
            <a:ext cx="650875" cy="369888"/>
          </a:xfrm>
          <a:prstGeom prst="rect">
            <a:avLst/>
          </a:prstGeom>
          <a:noFill/>
          <a:ln w="9525">
            <a:noFill/>
            <a:miter lim="800000"/>
            <a:headEnd/>
            <a:tailEnd/>
          </a:ln>
        </p:spPr>
        <p:txBody>
          <a:bodyPr wrap="none">
            <a:spAutoFit/>
          </a:bodyPr>
          <a:lstStyle/>
          <a:p>
            <a:r>
              <a:rPr lang="en-GB" u="sng">
                <a:latin typeface="Calibri" charset="0"/>
              </a:rPr>
              <a:t>HBM</a:t>
            </a:r>
          </a:p>
        </p:txBody>
      </p:sp>
      <p:sp>
        <p:nvSpPr>
          <p:cNvPr id="36" name="TextBox 35"/>
          <p:cNvSpPr txBox="1"/>
          <p:nvPr/>
        </p:nvSpPr>
        <p:spPr>
          <a:xfrm>
            <a:off x="7924800" y="6488113"/>
            <a:ext cx="952500" cy="369887"/>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
        <p:nvSpPr>
          <p:cNvPr id="34" name="Content Placeholder 2"/>
          <p:cNvSpPr txBox="1">
            <a:spLocks/>
          </p:cNvSpPr>
          <p:nvPr/>
        </p:nvSpPr>
        <p:spPr bwMode="auto">
          <a:xfrm>
            <a:off x="3048000" y="4876800"/>
            <a:ext cx="5638800" cy="1600200"/>
          </a:xfrm>
          <a:prstGeom prst="rect">
            <a:avLst/>
          </a:prstGeom>
          <a:noFill/>
          <a:ln w="9525">
            <a:noFill/>
            <a:miter lim="800000"/>
            <a:headEnd/>
            <a:tailEnd/>
          </a:ln>
        </p:spPr>
        <p:txBody>
          <a:bodyPr/>
          <a:lstStyle/>
          <a:p>
            <a:pPr marL="742950" lvl="1" indent="-285750" algn="just">
              <a:spcBef>
                <a:spcPct val="20000"/>
              </a:spcBef>
              <a:buClr>
                <a:srgbClr val="C00000"/>
              </a:buClr>
              <a:buSzPct val="75000"/>
              <a:buFont typeface="Wingdings 3" pitchFamily="18" charset="2"/>
              <a:buChar char="u"/>
              <a:defRPr/>
            </a:pPr>
            <a:endParaRPr lang="en-US" sz="2000" dirty="0">
              <a:latin typeface="+mn-lt"/>
              <a:sym typeface="Wingdings" pitchFamily="2" charset="2"/>
            </a:endParaRPr>
          </a:p>
        </p:txBody>
      </p:sp>
      <p:sp>
        <p:nvSpPr>
          <p:cNvPr id="17" name="Rounded Rectangle 16"/>
          <p:cNvSpPr/>
          <p:nvPr/>
        </p:nvSpPr>
        <p:spPr>
          <a:xfrm>
            <a:off x="615950" y="45212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Recommended actions are effective</a:t>
            </a:r>
          </a:p>
        </p:txBody>
      </p:sp>
      <p:sp>
        <p:nvSpPr>
          <p:cNvPr id="19" name="Rounded Rectangle 18"/>
          <p:cNvSpPr/>
          <p:nvPr/>
        </p:nvSpPr>
        <p:spPr>
          <a:xfrm>
            <a:off x="615950" y="55626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Ability to take recommended actions</a:t>
            </a:r>
          </a:p>
        </p:txBody>
      </p:sp>
      <p:sp>
        <p:nvSpPr>
          <p:cNvPr id="21" name="Down Arrow 20"/>
          <p:cNvSpPr/>
          <p:nvPr/>
        </p:nvSpPr>
        <p:spPr>
          <a:xfrm>
            <a:off x="1225550" y="41529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00" b="1" dirty="0">
                <a:solidFill>
                  <a:srgbClr val="FF0000"/>
                </a:solidFill>
              </a:rPr>
              <a:t>Yes</a:t>
            </a:r>
          </a:p>
        </p:txBody>
      </p:sp>
      <p:sp>
        <p:nvSpPr>
          <p:cNvPr id="23" name="Down Arrow 22"/>
          <p:cNvSpPr/>
          <p:nvPr/>
        </p:nvSpPr>
        <p:spPr>
          <a:xfrm>
            <a:off x="1225550" y="51943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00" b="1" dirty="0">
                <a:solidFill>
                  <a:srgbClr val="FF0000"/>
                </a:solidFill>
              </a:rPr>
              <a:t>Yes</a:t>
            </a:r>
          </a:p>
        </p:txBody>
      </p:sp>
      <p:sp>
        <p:nvSpPr>
          <p:cNvPr id="23566" name="TextBox 36"/>
          <p:cNvSpPr txBox="1">
            <a:spLocks noChangeArrowheads="1"/>
          </p:cNvSpPr>
          <p:nvPr/>
        </p:nvSpPr>
        <p:spPr bwMode="auto">
          <a:xfrm>
            <a:off x="2268538" y="4148138"/>
            <a:ext cx="755650" cy="307975"/>
          </a:xfrm>
          <a:prstGeom prst="rect">
            <a:avLst/>
          </a:prstGeom>
          <a:noFill/>
          <a:ln w="9525">
            <a:noFill/>
            <a:miter lim="800000"/>
            <a:headEnd/>
            <a:tailEnd/>
          </a:ln>
        </p:spPr>
        <p:txBody>
          <a:bodyPr wrap="none">
            <a:spAutoFit/>
          </a:bodyPr>
          <a:lstStyle/>
          <a:p>
            <a:r>
              <a:rPr lang="en-GB" sz="1400" u="sng">
                <a:latin typeface="Calibri" charset="0"/>
              </a:rPr>
              <a:t>Triggers</a:t>
            </a:r>
            <a:endParaRPr lang="en-GB" u="sng">
              <a:latin typeface="Calibri" charset="0"/>
            </a:endParaRPr>
          </a:p>
        </p:txBody>
      </p:sp>
      <p:sp>
        <p:nvSpPr>
          <p:cNvPr id="23567" name="TextBox 37"/>
          <p:cNvSpPr txBox="1">
            <a:spLocks noChangeArrowheads="1"/>
          </p:cNvSpPr>
          <p:nvPr/>
        </p:nvSpPr>
        <p:spPr bwMode="auto">
          <a:xfrm>
            <a:off x="2268538" y="5187950"/>
            <a:ext cx="755650" cy="307975"/>
          </a:xfrm>
          <a:prstGeom prst="rect">
            <a:avLst/>
          </a:prstGeom>
          <a:noFill/>
          <a:ln w="9525">
            <a:noFill/>
            <a:miter lim="800000"/>
            <a:headEnd/>
            <a:tailEnd/>
          </a:ln>
        </p:spPr>
        <p:txBody>
          <a:bodyPr wrap="none">
            <a:spAutoFit/>
          </a:bodyPr>
          <a:lstStyle/>
          <a:p>
            <a:r>
              <a:rPr lang="en-GB" sz="1400" u="sng">
                <a:latin typeface="Calibri" charset="0"/>
              </a:rPr>
              <a:t>Triggers</a:t>
            </a:r>
            <a:endParaRPr lang="en-GB" u="sng">
              <a:latin typeface="Calibri" charset="0"/>
            </a:endParaRPr>
          </a:p>
        </p:txBody>
      </p:sp>
      <p:sp>
        <p:nvSpPr>
          <p:cNvPr id="20" name="Right Arrow 19"/>
          <p:cNvSpPr/>
          <p:nvPr/>
        </p:nvSpPr>
        <p:spPr>
          <a:xfrm>
            <a:off x="2971800" y="46259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rgbClr val="FF0000"/>
                </a:solidFill>
              </a:rPr>
              <a:t>No</a:t>
            </a:r>
          </a:p>
        </p:txBody>
      </p:sp>
      <p:sp>
        <p:nvSpPr>
          <p:cNvPr id="24" name="Rounded Rectangle 23"/>
          <p:cNvSpPr/>
          <p:nvPr/>
        </p:nvSpPr>
        <p:spPr>
          <a:xfrm>
            <a:off x="3581400" y="45212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Misguided beliefs</a:t>
            </a:r>
          </a:p>
        </p:txBody>
      </p:sp>
      <p:sp>
        <p:nvSpPr>
          <p:cNvPr id="25" name="Right Arrow 24"/>
          <p:cNvSpPr/>
          <p:nvPr/>
        </p:nvSpPr>
        <p:spPr>
          <a:xfrm>
            <a:off x="5867400" y="46259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b="1" dirty="0">
              <a:solidFill>
                <a:srgbClr val="FF0000"/>
              </a:solidFill>
            </a:endParaRPr>
          </a:p>
        </p:txBody>
      </p:sp>
      <p:sp>
        <p:nvSpPr>
          <p:cNvPr id="27" name="Rounded Rectangle 26"/>
          <p:cNvSpPr/>
          <p:nvPr/>
        </p:nvSpPr>
        <p:spPr>
          <a:xfrm>
            <a:off x="6477000" y="45212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Boost motivation through influencers such as NGOs, HCWs, etc.</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dirty="0" smtClean="0"/>
              <a:t>Farmers’ Perceptions About AI</a:t>
            </a:r>
          </a:p>
        </p:txBody>
      </p:sp>
      <p:sp>
        <p:nvSpPr>
          <p:cNvPr id="24579" name="Content Placeholder 2"/>
          <p:cNvSpPr>
            <a:spLocks noGrp="1"/>
          </p:cNvSpPr>
          <p:nvPr>
            <p:ph idx="1"/>
          </p:nvPr>
        </p:nvSpPr>
        <p:spPr/>
        <p:txBody>
          <a:bodyPr/>
          <a:lstStyle/>
          <a:p>
            <a:pPr algn="just" eaLnBrk="1" hangingPunct="1"/>
            <a:r>
              <a:rPr lang="en-US" sz="2000" dirty="0" smtClean="0"/>
              <a:t>Farmers in the </a:t>
            </a:r>
            <a:r>
              <a:rPr lang="en-US" sz="2000" dirty="0" err="1" smtClean="0"/>
              <a:t>Huong</a:t>
            </a:r>
            <a:r>
              <a:rPr lang="en-US" sz="2000" dirty="0" smtClean="0"/>
              <a:t> </a:t>
            </a:r>
            <a:r>
              <a:rPr lang="en-US" sz="2000" dirty="0" err="1" smtClean="0"/>
              <a:t>Hoa</a:t>
            </a:r>
            <a:r>
              <a:rPr lang="en-US" sz="2000" dirty="0" smtClean="0"/>
              <a:t> District, </a:t>
            </a:r>
            <a:r>
              <a:rPr lang="en-US" sz="2000" dirty="0" err="1" smtClean="0"/>
              <a:t>Quang</a:t>
            </a:r>
            <a:r>
              <a:rPr lang="en-US" sz="2000" dirty="0" smtClean="0"/>
              <a:t> Tri Province, are aware of the term “Bird Flu”. They understand that this is a serious disease because:</a:t>
            </a:r>
          </a:p>
          <a:p>
            <a:pPr lvl="1" algn="just" eaLnBrk="1" hangingPunct="1">
              <a:buFont typeface="Calibri" pitchFamily="34" charset="0"/>
              <a:buChar char="–"/>
            </a:pPr>
            <a:r>
              <a:rPr lang="en-US" dirty="0" smtClean="0"/>
              <a:t>it can kill chickens, </a:t>
            </a:r>
            <a:r>
              <a:rPr lang="en-US" dirty="0" smtClean="0">
                <a:sym typeface="Wingdings" pitchFamily="2" charset="2"/>
              </a:rPr>
              <a:t>resulting in loss of income for the household</a:t>
            </a:r>
          </a:p>
          <a:p>
            <a:pPr lvl="1" algn="just" eaLnBrk="1" hangingPunct="1">
              <a:buFont typeface="Calibri" pitchFamily="34" charset="0"/>
              <a:buChar char="–"/>
            </a:pPr>
            <a:r>
              <a:rPr lang="en-US" dirty="0" smtClean="0">
                <a:sym typeface="Wingdings" pitchFamily="2" charset="2"/>
              </a:rPr>
              <a:t>more seriously, it can be transmitted to humans.</a:t>
            </a:r>
          </a:p>
          <a:p>
            <a:pPr algn="just" eaLnBrk="1" hangingPunct="1"/>
            <a:endParaRPr lang="en-US" sz="2000" dirty="0" smtClean="0">
              <a:sym typeface="Wingdings" pitchFamily="2" charset="2"/>
            </a:endParaRPr>
          </a:p>
          <a:p>
            <a:pPr algn="just" eaLnBrk="1" hangingPunct="1"/>
            <a:r>
              <a:rPr lang="en-US" sz="2000" dirty="0" smtClean="0">
                <a:sym typeface="Wingdings" pitchFamily="2" charset="2"/>
              </a:rPr>
              <a:t>However, they do not properly practice </a:t>
            </a:r>
            <a:r>
              <a:rPr lang="en-GB" sz="2000" dirty="0" smtClean="0"/>
              <a:t>AI prevention</a:t>
            </a:r>
            <a:r>
              <a:rPr lang="en-US" sz="2000" dirty="0" smtClean="0">
                <a:sym typeface="Wingdings" pitchFamily="2" charset="2"/>
              </a:rPr>
              <a:t> because:</a:t>
            </a:r>
          </a:p>
          <a:p>
            <a:pPr lvl="1" algn="just" eaLnBrk="1" hangingPunct="1">
              <a:buFont typeface="Calibri" pitchFamily="34" charset="0"/>
              <a:buChar char="–"/>
            </a:pPr>
            <a:r>
              <a:rPr lang="en-US" dirty="0" smtClean="0">
                <a:sym typeface="Wingdings" pitchFamily="2" charset="2"/>
              </a:rPr>
              <a:t>they do not remember a recent AI outbreak, but they recall that two farmers were affected during the epidemic in 2005.</a:t>
            </a:r>
          </a:p>
          <a:p>
            <a:pPr lvl="1" algn="just" eaLnBrk="1" hangingPunct="1">
              <a:buFont typeface="Calibri" pitchFamily="34" charset="0"/>
              <a:buChar char="–"/>
            </a:pPr>
            <a:r>
              <a:rPr lang="en-US" dirty="0" smtClean="0">
                <a:sym typeface="Wingdings" pitchFamily="2" charset="2"/>
              </a:rPr>
              <a:t>it is believed that this epidemic originated in wild poultry</a:t>
            </a:r>
          </a:p>
          <a:p>
            <a:pPr lvl="1" algn="just" eaLnBrk="1" hangingPunct="1">
              <a:buFont typeface="Calibri" pitchFamily="34" charset="0"/>
              <a:buChar char="–"/>
            </a:pPr>
            <a:r>
              <a:rPr lang="en-US" dirty="0" smtClean="0">
                <a:sym typeface="Wingdings" pitchFamily="2" charset="2"/>
              </a:rPr>
              <a:t>government provided vaccinations are given to chickens.</a:t>
            </a:r>
          </a:p>
          <a:p>
            <a:pPr lvl="1" algn="just" eaLnBrk="1" hangingPunct="1">
              <a:buFont typeface="Wingdings 3" pitchFamily="18" charset="2"/>
              <a:buNone/>
            </a:pPr>
            <a:endParaRPr lang="en-US" dirty="0" smtClean="0">
              <a:sym typeface="Wingdings" pitchFamily="2" charset="2"/>
            </a:endParaRPr>
          </a:p>
          <a:p>
            <a:pPr algn="just" eaLnBrk="1" hangingPunct="1">
              <a:buFont typeface="Wingdings 3" pitchFamily="18" charset="2"/>
              <a:buNone/>
            </a:pPr>
            <a:r>
              <a:rPr lang="en-US" sz="2000" b="1" dirty="0" smtClean="0">
                <a:sym typeface="Wingdings" pitchFamily="2" charset="2"/>
              </a:rPr>
              <a:t></a:t>
            </a:r>
            <a:r>
              <a:rPr lang="en-US" sz="2000" dirty="0" smtClean="0">
                <a:sym typeface="Wingdings" pitchFamily="2" charset="2"/>
              </a:rPr>
              <a:t>   As a result, AI is not a serious concern among poultry farmers.</a:t>
            </a:r>
          </a:p>
          <a:p>
            <a:pPr lvl="1" algn="just" eaLnBrk="1" hangingPunct="1">
              <a:buNone/>
            </a:pPr>
            <a:endParaRPr lang="en-US" dirty="0" smtClean="0">
              <a:sym typeface="Wingdings" pitchFamily="2" charset="2"/>
            </a:endParaRPr>
          </a:p>
        </p:txBody>
      </p:sp>
      <p:sp>
        <p:nvSpPr>
          <p:cNvPr id="4" name="TextBox 3"/>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z="3600" dirty="0" smtClean="0"/>
              <a:t>Farmers’ Attitudes Towards AI Prevention</a:t>
            </a:r>
          </a:p>
        </p:txBody>
      </p:sp>
      <p:sp>
        <p:nvSpPr>
          <p:cNvPr id="25603" name="Content Placeholder 2"/>
          <p:cNvSpPr>
            <a:spLocks noGrp="1"/>
          </p:cNvSpPr>
          <p:nvPr>
            <p:ph idx="1"/>
          </p:nvPr>
        </p:nvSpPr>
        <p:spPr>
          <a:xfrm>
            <a:off x="381000" y="1219200"/>
            <a:ext cx="8153400" cy="4830763"/>
          </a:xfrm>
        </p:spPr>
        <p:txBody>
          <a:bodyPr/>
          <a:lstStyle/>
          <a:p>
            <a:pPr algn="just" eaLnBrk="1" hangingPunct="1"/>
            <a:r>
              <a:rPr lang="en-US" sz="2000" dirty="0" smtClean="0"/>
              <a:t>Farmers understand the risks and consequences of AI. However, due to the vaccination program and the fact that no recent outbreaks have occurred in their area, farmers do not practice necessary </a:t>
            </a:r>
            <a:r>
              <a:rPr lang="en-GB" sz="2000" dirty="0" smtClean="0"/>
              <a:t>prevention measures against AI</a:t>
            </a:r>
            <a:r>
              <a:rPr lang="en-US" sz="2000" dirty="0" smtClean="0"/>
              <a:t>.</a:t>
            </a:r>
          </a:p>
          <a:p>
            <a:pPr algn="just" eaLnBrk="1" hangingPunct="1">
              <a:buNone/>
            </a:pPr>
            <a:endParaRPr lang="en-US" sz="2000" dirty="0" smtClean="0"/>
          </a:p>
          <a:p>
            <a:pPr algn="just" eaLnBrk="1" hangingPunct="1"/>
            <a:r>
              <a:rPr lang="en-US" sz="2000" dirty="0" smtClean="0"/>
              <a:t>Although they practice some preventive measures (i.e. disinfecting the cages, wearing protective clothing) they do so in order to avoid other serious diseases in poultry such as congestion and Newcastle. The farmers believe that these diseases are more serious than AI because they occur more often and can potentially kill their chickens leading  to economic loss. </a:t>
            </a:r>
          </a:p>
          <a:p>
            <a:pPr algn="just" eaLnBrk="1" hangingPunct="1">
              <a:buNone/>
            </a:pPr>
            <a:endParaRPr lang="en-US" sz="2000" dirty="0" smtClean="0"/>
          </a:p>
          <a:p>
            <a:pPr algn="just" eaLnBrk="1" hangingPunct="1"/>
            <a:r>
              <a:rPr lang="en-US" sz="2000" dirty="0" smtClean="0"/>
              <a:t>There are few behaviors in place to prevent AI.</a:t>
            </a:r>
          </a:p>
        </p:txBody>
      </p:sp>
      <p:sp>
        <p:nvSpPr>
          <p:cNvPr id="4" name="TextBox 3"/>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686800" cy="715962"/>
          </a:xfrm>
        </p:spPr>
        <p:txBody>
          <a:bodyPr/>
          <a:lstStyle/>
          <a:p>
            <a:pPr eaLnBrk="1" hangingPunct="1"/>
            <a:r>
              <a:rPr lang="en-GB" dirty="0" smtClean="0"/>
              <a:t>Barriers to AI Prevention</a:t>
            </a:r>
          </a:p>
        </p:txBody>
      </p:sp>
      <p:sp>
        <p:nvSpPr>
          <p:cNvPr id="26627" name="Content Placeholder 2"/>
          <p:cNvSpPr>
            <a:spLocks noGrp="1"/>
          </p:cNvSpPr>
          <p:nvPr>
            <p:ph idx="1"/>
          </p:nvPr>
        </p:nvSpPr>
        <p:spPr>
          <a:xfrm>
            <a:off x="2895600" y="1447800"/>
            <a:ext cx="5791200" cy="1447800"/>
          </a:xfrm>
        </p:spPr>
        <p:txBody>
          <a:bodyPr/>
          <a:lstStyle/>
          <a:p>
            <a:pPr algn="just" eaLnBrk="1" hangingPunct="1"/>
            <a:r>
              <a:rPr lang="en-US" sz="1600" dirty="0" smtClean="0"/>
              <a:t>A major barrier for farmers is a lack of knowledge stemming from  a lack of experience with recent outbreaks. </a:t>
            </a:r>
          </a:p>
          <a:p>
            <a:pPr lvl="1" algn="just" eaLnBrk="1" hangingPunct="1"/>
            <a:r>
              <a:rPr lang="en-US" sz="1600" dirty="0" smtClean="0"/>
              <a:t>Because there have been no recent outbreaks in the region, the risk of AI is not appreciated and there are other diseases which farmers are more concerned about.</a:t>
            </a:r>
          </a:p>
        </p:txBody>
      </p:sp>
      <p:sp>
        <p:nvSpPr>
          <p:cNvPr id="4" name="Rounded Rectangle 3"/>
          <p:cNvSpPr/>
          <p:nvPr/>
        </p:nvSpPr>
        <p:spPr>
          <a:xfrm>
            <a:off x="609600" y="3124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smtClean="0"/>
              <a:t>Misguided Beliefs</a:t>
            </a:r>
            <a:endParaRPr lang="en-GB" dirty="0"/>
          </a:p>
        </p:txBody>
      </p:sp>
      <p:sp>
        <p:nvSpPr>
          <p:cNvPr id="5" name="Rounded Rectangle 4"/>
          <p:cNvSpPr/>
          <p:nvPr/>
        </p:nvSpPr>
        <p:spPr>
          <a:xfrm>
            <a:off x="609600" y="15240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Knowledge</a:t>
            </a:r>
          </a:p>
        </p:txBody>
      </p:sp>
      <p:sp>
        <p:nvSpPr>
          <p:cNvPr id="38920" name="Content Placeholder 2"/>
          <p:cNvSpPr txBox="1">
            <a:spLocks/>
          </p:cNvSpPr>
          <p:nvPr/>
        </p:nvSpPr>
        <p:spPr bwMode="auto">
          <a:xfrm>
            <a:off x="2895600" y="3200400"/>
            <a:ext cx="5791200" cy="23622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sz="1600" dirty="0" smtClean="0">
                <a:latin typeface="+mn-lt"/>
              </a:rPr>
              <a:t>There is a </a:t>
            </a:r>
            <a:r>
              <a:rPr lang="en-US" sz="1600" dirty="0">
                <a:latin typeface="+mn-lt"/>
              </a:rPr>
              <a:t>false sense of security </a:t>
            </a:r>
            <a:r>
              <a:rPr lang="en-US" sz="1600" dirty="0" smtClean="0">
                <a:latin typeface="+mn-lt"/>
              </a:rPr>
              <a:t>from </a:t>
            </a:r>
            <a:r>
              <a:rPr lang="en-US" sz="1600" dirty="0">
                <a:latin typeface="+mn-lt"/>
              </a:rPr>
              <a:t>misguided beliefs. </a:t>
            </a:r>
            <a:endParaRPr lang="en-US" sz="1600" dirty="0" smtClean="0">
              <a:latin typeface="+mn-lt"/>
            </a:endParaRPr>
          </a:p>
          <a:p>
            <a:pPr marL="922338" lvl="1" indent="-465138" algn="just">
              <a:spcBef>
                <a:spcPct val="20000"/>
              </a:spcBef>
              <a:buClr>
                <a:srgbClr val="C00000"/>
              </a:buClr>
              <a:buSzPct val="90000"/>
              <a:buFont typeface="Wingdings 3" pitchFamily="18" charset="2"/>
              <a:buChar char=""/>
              <a:defRPr/>
            </a:pPr>
            <a:r>
              <a:rPr lang="en-US" sz="1600" dirty="0" smtClean="0">
                <a:latin typeface="+mn-lt"/>
              </a:rPr>
              <a:t>The belief that vaccinated chickens will not  become </a:t>
            </a:r>
            <a:r>
              <a:rPr lang="en-US" sz="1600" dirty="0">
                <a:latin typeface="+mn-lt"/>
              </a:rPr>
              <a:t>infected with </a:t>
            </a:r>
            <a:r>
              <a:rPr lang="en-US" sz="1600" dirty="0" smtClean="0">
                <a:latin typeface="+mn-lt"/>
              </a:rPr>
              <a:t>AI provides </a:t>
            </a:r>
            <a:r>
              <a:rPr lang="en-US" sz="1600" dirty="0">
                <a:latin typeface="+mn-lt"/>
              </a:rPr>
              <a:t>peace of mind and farmers believe further </a:t>
            </a:r>
            <a:r>
              <a:rPr lang="en-US" sz="1600" dirty="0" smtClean="0">
                <a:latin typeface="+mn-lt"/>
              </a:rPr>
              <a:t>biosecurity </a:t>
            </a:r>
            <a:r>
              <a:rPr lang="en-US" sz="1600" dirty="0">
                <a:latin typeface="+mn-lt"/>
              </a:rPr>
              <a:t>measures are </a:t>
            </a:r>
            <a:r>
              <a:rPr lang="en-US" sz="1600" dirty="0" smtClean="0">
                <a:latin typeface="+mn-lt"/>
              </a:rPr>
              <a:t>not </a:t>
            </a:r>
            <a:r>
              <a:rPr lang="en-US" sz="1600" dirty="0">
                <a:latin typeface="+mn-lt"/>
              </a:rPr>
              <a:t>necessary.</a:t>
            </a:r>
          </a:p>
          <a:p>
            <a:pPr marL="922338" lvl="1" indent="-465138" algn="just">
              <a:spcBef>
                <a:spcPct val="20000"/>
              </a:spcBef>
              <a:buClr>
                <a:srgbClr val="C00000"/>
              </a:buClr>
              <a:buSzPct val="90000"/>
              <a:buFont typeface="Wingdings 3" pitchFamily="18" charset="2"/>
              <a:buChar char=""/>
              <a:defRPr/>
            </a:pPr>
            <a:r>
              <a:rPr lang="en-US" sz="1600" dirty="0" smtClean="0">
                <a:latin typeface="+mn-lt"/>
                <a:sym typeface="Wingdings" pitchFamily="2" charset="2"/>
              </a:rPr>
              <a:t>While </a:t>
            </a:r>
            <a:r>
              <a:rPr lang="en-US" sz="1600" dirty="0">
                <a:latin typeface="+mn-lt"/>
                <a:sym typeface="Wingdings" pitchFamily="2" charset="2"/>
              </a:rPr>
              <a:t>farmers are aware of past </a:t>
            </a:r>
            <a:r>
              <a:rPr lang="en-US" sz="1600" dirty="0" smtClean="0">
                <a:latin typeface="+mn-lt"/>
                <a:sym typeface="Wingdings" pitchFamily="2" charset="2"/>
              </a:rPr>
              <a:t>epidemics in </a:t>
            </a:r>
            <a:r>
              <a:rPr lang="en-US" sz="1600" dirty="0">
                <a:latin typeface="+mn-lt"/>
                <a:sym typeface="Wingdings" pitchFamily="2" charset="2"/>
              </a:rPr>
              <a:t>wild poultry, they </a:t>
            </a:r>
            <a:r>
              <a:rPr lang="en-US" sz="1600" dirty="0" smtClean="0">
                <a:latin typeface="+mn-lt"/>
                <a:sym typeface="Wingdings" pitchFamily="2" charset="2"/>
              </a:rPr>
              <a:t>do not </a:t>
            </a:r>
            <a:r>
              <a:rPr lang="en-US" sz="1600" dirty="0">
                <a:latin typeface="+mn-lt"/>
                <a:sym typeface="Wingdings" pitchFamily="2" charset="2"/>
              </a:rPr>
              <a:t>see this as a </a:t>
            </a:r>
            <a:r>
              <a:rPr lang="en-US" sz="1600" dirty="0" smtClean="0">
                <a:latin typeface="+mn-lt"/>
                <a:sym typeface="Wingdings" pitchFamily="2" charset="2"/>
              </a:rPr>
              <a:t>threat to farm raised poultry.</a:t>
            </a:r>
            <a:endParaRPr lang="en-US" sz="1600" dirty="0">
              <a:latin typeface="+mn-lt"/>
            </a:endParaRPr>
          </a:p>
        </p:txBody>
      </p:sp>
      <p:sp>
        <p:nvSpPr>
          <p:cNvPr id="13" name="TextBox 12"/>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mtClean="0"/>
              <a:t>Potential Triggers for Behaviour Change</a:t>
            </a:r>
          </a:p>
        </p:txBody>
      </p:sp>
      <p:sp>
        <p:nvSpPr>
          <p:cNvPr id="4" name="TextBox 3"/>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
        <p:nvSpPr>
          <p:cNvPr id="5" name="Content Placeholder 2"/>
          <p:cNvSpPr txBox="1">
            <a:spLocks/>
          </p:cNvSpPr>
          <p:nvPr/>
        </p:nvSpPr>
        <p:spPr bwMode="auto">
          <a:xfrm>
            <a:off x="2895600" y="1600200"/>
            <a:ext cx="5791200" cy="2703512"/>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dirty="0">
                <a:latin typeface="+mn-lt"/>
              </a:rPr>
              <a:t>The </a:t>
            </a:r>
            <a:r>
              <a:rPr lang="en-US" dirty="0" smtClean="0">
                <a:latin typeface="+mn-lt"/>
              </a:rPr>
              <a:t>Newcastle </a:t>
            </a:r>
            <a:r>
              <a:rPr lang="en-US" dirty="0">
                <a:latin typeface="+mn-lt"/>
              </a:rPr>
              <a:t>disease can be a potential </a:t>
            </a:r>
            <a:r>
              <a:rPr lang="en-US" dirty="0" smtClean="0">
                <a:latin typeface="+mn-lt"/>
              </a:rPr>
              <a:t>trigger. By </a:t>
            </a:r>
            <a:r>
              <a:rPr lang="en-US" dirty="0">
                <a:latin typeface="+mn-lt"/>
              </a:rPr>
              <a:t>promoting </a:t>
            </a:r>
            <a:r>
              <a:rPr lang="en-US" dirty="0" smtClean="0">
                <a:latin typeface="+mn-lt"/>
              </a:rPr>
              <a:t>preventive </a:t>
            </a:r>
            <a:r>
              <a:rPr lang="en-US" dirty="0">
                <a:latin typeface="+mn-lt"/>
              </a:rPr>
              <a:t>measures </a:t>
            </a:r>
            <a:r>
              <a:rPr lang="en-US" dirty="0" smtClean="0">
                <a:latin typeface="+mn-lt"/>
              </a:rPr>
              <a:t>against Newcastle, </a:t>
            </a:r>
            <a:r>
              <a:rPr lang="en-US" dirty="0">
                <a:latin typeface="+mn-lt"/>
              </a:rPr>
              <a:t>some protection </a:t>
            </a:r>
            <a:r>
              <a:rPr lang="en-US" dirty="0" smtClean="0">
                <a:latin typeface="+mn-lt"/>
              </a:rPr>
              <a:t>against AI </a:t>
            </a:r>
            <a:r>
              <a:rPr lang="en-US" dirty="0">
                <a:latin typeface="+mn-lt"/>
              </a:rPr>
              <a:t>can </a:t>
            </a:r>
            <a:r>
              <a:rPr lang="en-US" dirty="0" smtClean="0">
                <a:latin typeface="+mn-lt"/>
              </a:rPr>
              <a:t>be achieved </a:t>
            </a:r>
            <a:r>
              <a:rPr lang="en-US" dirty="0">
                <a:latin typeface="+mn-lt"/>
              </a:rPr>
              <a:t>as </a:t>
            </a:r>
            <a:r>
              <a:rPr lang="en-US" dirty="0" smtClean="0">
                <a:latin typeface="+mn-lt"/>
              </a:rPr>
              <a:t>there are similarities between </a:t>
            </a:r>
            <a:r>
              <a:rPr lang="en-US" dirty="0">
                <a:latin typeface="+mn-lt"/>
              </a:rPr>
              <a:t>the two diseases.</a:t>
            </a:r>
          </a:p>
        </p:txBody>
      </p:sp>
      <p:sp>
        <p:nvSpPr>
          <p:cNvPr id="6" name="Rounded Rectangle 5"/>
          <p:cNvSpPr/>
          <p:nvPr/>
        </p:nvSpPr>
        <p:spPr>
          <a:xfrm>
            <a:off x="609600" y="1628775"/>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smtClean="0"/>
              <a:t>Newcastle</a:t>
            </a:r>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IMG_079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ounded Rectangle 9"/>
          <p:cNvSpPr/>
          <p:nvPr/>
        </p:nvSpPr>
        <p:spPr>
          <a:xfrm>
            <a:off x="609600" y="38862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3600" dirty="0">
              <a:latin typeface="Nyala" pitchFamily="2" charset="0"/>
            </a:endParaRPr>
          </a:p>
        </p:txBody>
      </p:sp>
      <p:sp>
        <p:nvSpPr>
          <p:cNvPr id="28676" name="Title 1"/>
          <p:cNvSpPr txBox="1">
            <a:spLocks/>
          </p:cNvSpPr>
          <p:nvPr/>
        </p:nvSpPr>
        <p:spPr bwMode="auto">
          <a:xfrm>
            <a:off x="723900" y="3886200"/>
            <a:ext cx="7772400" cy="993775"/>
          </a:xfrm>
          <a:prstGeom prst="rect">
            <a:avLst/>
          </a:prstGeom>
          <a:noFill/>
          <a:ln w="9525">
            <a:noFill/>
            <a:miter lim="800000"/>
            <a:headEnd/>
            <a:tailEnd/>
          </a:ln>
        </p:spPr>
        <p:txBody>
          <a:bodyPr anchor="b"/>
          <a:lstStyle/>
          <a:p>
            <a:r>
              <a:rPr lang="en-GB" sz="3200" b="1">
                <a:solidFill>
                  <a:srgbClr val="C00000"/>
                </a:solidFill>
                <a:latin typeface="Nyala" pitchFamily="2" charset="0"/>
                <a:cs typeface="Tahoma" pitchFamily="34" charset="0"/>
              </a:rPr>
              <a:t>Contributors</a:t>
            </a:r>
          </a:p>
        </p:txBody>
      </p:sp>
      <p:sp>
        <p:nvSpPr>
          <p:cNvPr id="28677" name="Text Placeholder 2"/>
          <p:cNvSpPr txBox="1">
            <a:spLocks/>
          </p:cNvSpPr>
          <p:nvPr/>
        </p:nvSpPr>
        <p:spPr bwMode="auto">
          <a:xfrm>
            <a:off x="723900" y="4900613"/>
            <a:ext cx="7772400" cy="966787"/>
          </a:xfrm>
          <a:prstGeom prst="rect">
            <a:avLst/>
          </a:prstGeom>
          <a:noFill/>
          <a:ln w="9525">
            <a:noFill/>
            <a:miter lim="800000"/>
            <a:headEnd/>
            <a:tailEnd/>
          </a:ln>
        </p:spPr>
        <p:txBody>
          <a:bodyPr/>
          <a:lstStyle/>
          <a:p>
            <a:pPr>
              <a:spcBef>
                <a:spcPct val="20000"/>
              </a:spcBef>
              <a:buClr>
                <a:srgbClr val="C00000"/>
              </a:buClr>
              <a:buSzPct val="90000"/>
              <a:buFont typeface="Wingdings 3" pitchFamily="18" charset="2"/>
              <a:buNone/>
            </a:pPr>
            <a:r>
              <a:rPr lang="en-GB" sz="2000">
                <a:latin typeface="Calibri" charset="0"/>
              </a:rPr>
              <a:t>Including wholesale egg suppliers, wholesale live poultry suppliers, transporters and vendors of live poultry</a:t>
            </a:r>
          </a:p>
        </p:txBody>
      </p:sp>
      <p:sp>
        <p:nvSpPr>
          <p:cNvPr id="7" name="TextBox 6"/>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able 54"/>
          <p:cNvGraphicFramePr>
            <a:graphicFrameLocks noGrp="1"/>
          </p:cNvGraphicFramePr>
          <p:nvPr/>
        </p:nvGraphicFramePr>
        <p:xfrm>
          <a:off x="0" y="1000125"/>
          <a:ext cx="9144000" cy="5859463"/>
        </p:xfrm>
        <a:graphic>
          <a:graphicData uri="http://schemas.openxmlformats.org/drawingml/2006/table">
            <a:tbl>
              <a:tblPr firstRow="1" bandRow="1">
                <a:tableStyleId>{5C22544A-7EE6-4342-B048-85BDC9FD1C3A}</a:tableStyleId>
              </a:tblPr>
              <a:tblGrid>
                <a:gridCol w="2286000"/>
                <a:gridCol w="2286000"/>
                <a:gridCol w="2286000"/>
                <a:gridCol w="2286000"/>
              </a:tblGrid>
              <a:tr h="1630260">
                <a:tc>
                  <a:txBody>
                    <a:bodyPr/>
                    <a:lstStyle/>
                    <a:p>
                      <a:endParaRPr lang="en-US" sz="1800" dirty="0"/>
                    </a:p>
                  </a:txBody>
                  <a:tcPr marT="45714" marB="45714">
                    <a:lnR w="28575" cap="flat" cmpd="sng" algn="ctr">
                      <a:solidFill>
                        <a:schemeClr val="tx1"/>
                      </a:solidFill>
                      <a:prstDash val="lgDash"/>
                      <a:round/>
                      <a:headEnd type="none" w="med" len="med"/>
                      <a:tailEnd type="none" w="med" len="med"/>
                    </a:lnR>
                    <a:noFill/>
                  </a:tcPr>
                </a:tc>
                <a:tc>
                  <a:txBody>
                    <a:bodyPr/>
                    <a:lstStyle/>
                    <a:p>
                      <a:endParaRPr lang="en-US" sz="1800"/>
                    </a:p>
                  </a:txBody>
                  <a:tcPr marT="45714" marB="45714">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noFill/>
                  </a:tcPr>
                </a:tc>
                <a:tc>
                  <a:txBody>
                    <a:bodyPr/>
                    <a:lstStyle/>
                    <a:p>
                      <a:endParaRPr lang="en-US" sz="1800"/>
                    </a:p>
                  </a:txBody>
                  <a:tcPr marT="45714" marB="45714">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noFill/>
                  </a:tcPr>
                </a:tc>
                <a:tc>
                  <a:txBody>
                    <a:bodyPr/>
                    <a:lstStyle/>
                    <a:p>
                      <a:endParaRPr lang="en-US" sz="1800"/>
                    </a:p>
                  </a:txBody>
                  <a:tcPr marT="45714" marB="45714">
                    <a:lnL w="28575" cap="flat" cmpd="sng" algn="ctr">
                      <a:solidFill>
                        <a:schemeClr val="tx1"/>
                      </a:solidFill>
                      <a:prstDash val="lgDash"/>
                      <a:round/>
                      <a:headEnd type="none" w="med" len="med"/>
                      <a:tailEnd type="none" w="med" len="med"/>
                    </a:lnL>
                    <a:noFill/>
                  </a:tcPr>
                </a:tc>
              </a:tr>
              <a:tr h="1299436">
                <a:tc>
                  <a:txBody>
                    <a:bodyPr/>
                    <a:lstStyle/>
                    <a:p>
                      <a:r>
                        <a:rPr lang="en-US" sz="1800" dirty="0" smtClean="0"/>
                        <a:t>Transport</a:t>
                      </a:r>
                      <a:r>
                        <a:rPr lang="en-US" sz="1800" baseline="0" dirty="0" smtClean="0"/>
                        <a:t>ing</a:t>
                      </a:r>
                      <a:r>
                        <a:rPr lang="en-US" sz="1800" dirty="0" smtClean="0"/>
                        <a:t> poultry on buses while people are inside</a:t>
                      </a:r>
                      <a:endParaRPr lang="en-US" sz="1800" dirty="0"/>
                    </a:p>
                  </a:txBody>
                  <a:tcPr marT="45714" marB="45714">
                    <a:lnR w="28575" cap="flat" cmpd="sng" algn="ctr">
                      <a:solidFill>
                        <a:schemeClr val="tx1"/>
                      </a:solidFill>
                      <a:prstDash val="lgDash"/>
                      <a:round/>
                      <a:headEnd type="none" w="med" len="med"/>
                      <a:tailEnd type="none" w="med" len="med"/>
                    </a:lnR>
                    <a:lnB w="28575" cap="flat" cmpd="sng" algn="ctr">
                      <a:solidFill>
                        <a:schemeClr val="tx1"/>
                      </a:solidFill>
                      <a:prstDash val="lgDash"/>
                      <a:round/>
                      <a:headEnd type="none" w="med" len="med"/>
                      <a:tailEnd type="none" w="med" len="med"/>
                    </a:lnB>
                    <a:noFill/>
                  </a:tcPr>
                </a:tc>
                <a:tc>
                  <a:txBody>
                    <a:bodyPr/>
                    <a:lstStyle/>
                    <a:p>
                      <a:r>
                        <a:rPr lang="en-US" sz="1800" dirty="0" smtClean="0"/>
                        <a:t>The driver and his assistant are loading</a:t>
                      </a:r>
                      <a:r>
                        <a:rPr lang="en-US" sz="1800" baseline="0" dirty="0" smtClean="0"/>
                        <a:t> the poultry in crates</a:t>
                      </a:r>
                      <a:endParaRPr lang="en-US" sz="1800" dirty="0"/>
                    </a:p>
                  </a:txBody>
                  <a:tcPr marT="45714" marB="45714">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B w="28575" cap="flat" cmpd="sng" algn="ctr">
                      <a:solidFill>
                        <a:schemeClr val="tx1"/>
                      </a:solidFill>
                      <a:prstDash val="lgDash"/>
                      <a:round/>
                      <a:headEnd type="none" w="med" len="med"/>
                      <a:tailEnd type="none" w="med" len="med"/>
                    </a:lnB>
                    <a:noFill/>
                  </a:tcPr>
                </a:tc>
                <a:tc>
                  <a:txBody>
                    <a:bodyPr/>
                    <a:lstStyle/>
                    <a:p>
                      <a:r>
                        <a:rPr lang="en-US" sz="1800" baseline="0" dirty="0" smtClean="0"/>
                        <a:t> Carts are used to transport the crates to the poultry vendor area</a:t>
                      </a:r>
                      <a:endParaRPr lang="en-US" sz="1800" dirty="0"/>
                    </a:p>
                  </a:txBody>
                  <a:tcPr marT="45714" marB="45714">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B w="28575" cap="flat" cmpd="sng" algn="ctr">
                      <a:solidFill>
                        <a:schemeClr val="tx1"/>
                      </a:solidFill>
                      <a:prstDash val="lgDash"/>
                      <a:round/>
                      <a:headEnd type="none" w="med" len="med"/>
                      <a:tailEnd type="none" w="med" len="med"/>
                    </a:lnB>
                    <a:noFill/>
                  </a:tcPr>
                </a:tc>
                <a:tc>
                  <a:txBody>
                    <a:bodyPr/>
                    <a:lstStyle/>
                    <a:p>
                      <a:r>
                        <a:rPr lang="en-US" sz="1800" dirty="0" smtClean="0"/>
                        <a:t>Gathering the crates at the poultry</a:t>
                      </a:r>
                      <a:r>
                        <a:rPr lang="en-US" sz="1800" baseline="0" dirty="0" smtClean="0"/>
                        <a:t> vendors area in the </a:t>
                      </a:r>
                      <a:r>
                        <a:rPr lang="en-US" sz="1800" baseline="0" dirty="0" err="1" smtClean="0"/>
                        <a:t>Khe</a:t>
                      </a:r>
                      <a:r>
                        <a:rPr lang="en-US" sz="1800" baseline="0" dirty="0" smtClean="0"/>
                        <a:t> </a:t>
                      </a:r>
                      <a:r>
                        <a:rPr lang="en-US" sz="1800" baseline="0" dirty="0" err="1" smtClean="0"/>
                        <a:t>Sanh</a:t>
                      </a:r>
                      <a:r>
                        <a:rPr lang="en-US" sz="1800" baseline="0" dirty="0" smtClean="0"/>
                        <a:t> market</a:t>
                      </a:r>
                      <a:endParaRPr lang="en-US" sz="1800" dirty="0"/>
                    </a:p>
                  </a:txBody>
                  <a:tcPr marT="45714" marB="45714">
                    <a:lnL w="28575" cap="flat" cmpd="sng" algn="ctr">
                      <a:solidFill>
                        <a:schemeClr val="tx1"/>
                      </a:solidFill>
                      <a:prstDash val="lgDash"/>
                      <a:round/>
                      <a:headEnd type="none" w="med" len="med"/>
                      <a:tailEnd type="none" w="med" len="med"/>
                    </a:lnL>
                    <a:lnB w="28575" cap="flat" cmpd="sng" algn="ctr">
                      <a:solidFill>
                        <a:schemeClr val="tx1"/>
                      </a:solidFill>
                      <a:prstDash val="lgDash"/>
                      <a:round/>
                      <a:headEnd type="none" w="med" len="med"/>
                      <a:tailEnd type="none" w="med" len="med"/>
                    </a:lnB>
                    <a:noFill/>
                  </a:tcPr>
                </a:tc>
              </a:tr>
              <a:tr h="1630331">
                <a:tc>
                  <a:txBody>
                    <a:bodyPr/>
                    <a:lstStyle/>
                    <a:p>
                      <a:endParaRPr lang="en-US" sz="1800"/>
                    </a:p>
                  </a:txBody>
                  <a:tcPr marT="45714" marB="45714">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noFill/>
                  </a:tcPr>
                </a:tc>
                <a:tc>
                  <a:txBody>
                    <a:bodyPr/>
                    <a:lstStyle/>
                    <a:p>
                      <a:endParaRPr lang="en-US" sz="1800"/>
                    </a:p>
                  </a:txBody>
                  <a:tcPr marT="45714" marB="45714">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noFill/>
                  </a:tcPr>
                </a:tc>
                <a:tc>
                  <a:txBody>
                    <a:bodyPr/>
                    <a:lstStyle/>
                    <a:p>
                      <a:endParaRPr lang="en-US" sz="1800"/>
                    </a:p>
                  </a:txBody>
                  <a:tcPr marT="45714" marB="45714">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noFill/>
                  </a:tcPr>
                </a:tc>
                <a:tc>
                  <a:txBody>
                    <a:bodyPr/>
                    <a:lstStyle/>
                    <a:p>
                      <a:endParaRPr lang="en-US" sz="1800"/>
                    </a:p>
                  </a:txBody>
                  <a:tcPr marT="45714" marB="45714">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noFill/>
                  </a:tcPr>
                </a:tc>
              </a:tr>
              <a:tr h="1299436">
                <a:tc>
                  <a:txBody>
                    <a:bodyPr/>
                    <a:lstStyle/>
                    <a:p>
                      <a:r>
                        <a:rPr lang="en-US" sz="1800" dirty="0" smtClean="0"/>
                        <a:t>Middleman hands over the poultry to the vendors</a:t>
                      </a:r>
                      <a:endParaRPr lang="en-US" sz="1800" dirty="0"/>
                    </a:p>
                  </a:txBody>
                  <a:tcPr marT="45714" marB="45714">
                    <a:lnR w="28575" cap="flat" cmpd="sng" algn="ctr">
                      <a:solidFill>
                        <a:schemeClr val="tx1"/>
                      </a:solidFill>
                      <a:prstDash val="lgDash"/>
                      <a:round/>
                      <a:headEnd type="none" w="med" len="med"/>
                      <a:tailEnd type="none" w="med" len="med"/>
                    </a:lnR>
                    <a:noFill/>
                  </a:tcPr>
                </a:tc>
                <a:tc>
                  <a:txBody>
                    <a:bodyPr/>
                    <a:lstStyle/>
                    <a:p>
                      <a:r>
                        <a:rPr lang="en-US" sz="1800" dirty="0" smtClean="0"/>
                        <a:t>Putting the empty crates</a:t>
                      </a:r>
                      <a:r>
                        <a:rPr lang="en-US" sz="1800" baseline="0" dirty="0" smtClean="0"/>
                        <a:t> </a:t>
                      </a:r>
                      <a:r>
                        <a:rPr lang="en-US" sz="1800" dirty="0" smtClean="0"/>
                        <a:t>aside</a:t>
                      </a:r>
                      <a:endParaRPr lang="en-US" sz="1800" dirty="0"/>
                    </a:p>
                  </a:txBody>
                  <a:tcPr marT="45714" marB="45714">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noFill/>
                  </a:tcPr>
                </a:tc>
                <a:tc>
                  <a:txBody>
                    <a:bodyPr/>
                    <a:lstStyle/>
                    <a:p>
                      <a:r>
                        <a:rPr lang="en-US" sz="1800" dirty="0" smtClean="0"/>
                        <a:t>Carrying the crates back to the bus station</a:t>
                      </a:r>
                      <a:endParaRPr lang="en-US" sz="1800" dirty="0"/>
                    </a:p>
                  </a:txBody>
                  <a:tcPr marT="45714" marB="45714">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noFill/>
                  </a:tcPr>
                </a:tc>
                <a:tc>
                  <a:txBody>
                    <a:bodyPr/>
                    <a:lstStyle/>
                    <a:p>
                      <a:r>
                        <a:rPr lang="en-US" sz="1800" dirty="0" smtClean="0"/>
                        <a:t>Gathering</a:t>
                      </a:r>
                      <a:r>
                        <a:rPr lang="en-US" sz="1800" baseline="0" dirty="0" smtClean="0"/>
                        <a:t> the crates in preparation for transport</a:t>
                      </a:r>
                      <a:endParaRPr lang="en-US" sz="1800" dirty="0"/>
                    </a:p>
                  </a:txBody>
                  <a:tcPr marT="45714" marB="45714">
                    <a:lnL w="28575" cap="flat" cmpd="sng" algn="ctr">
                      <a:solidFill>
                        <a:schemeClr val="tx1"/>
                      </a:solidFill>
                      <a:prstDash val="lgDash"/>
                      <a:round/>
                      <a:headEnd type="none" w="med" len="med"/>
                      <a:tailEnd type="none" w="med" len="med"/>
                    </a:lnL>
                    <a:noFill/>
                  </a:tcPr>
                </a:tc>
              </a:tr>
            </a:tbl>
          </a:graphicData>
        </a:graphic>
      </p:graphicFrame>
      <p:sp>
        <p:nvSpPr>
          <p:cNvPr id="41" name="Title 1"/>
          <p:cNvSpPr>
            <a:spLocks noGrp="1"/>
          </p:cNvSpPr>
          <p:nvPr>
            <p:ph type="title"/>
          </p:nvPr>
        </p:nvSpPr>
        <p:spPr>
          <a:xfrm>
            <a:off x="76200" y="152400"/>
            <a:ext cx="8458200" cy="685800"/>
          </a:xfrm>
        </p:spPr>
        <p:txBody>
          <a:bodyPr>
            <a:normAutofit fontScale="90000"/>
          </a:bodyPr>
          <a:lstStyle/>
          <a:p>
            <a:pPr>
              <a:defRPr/>
            </a:pPr>
            <a:r>
              <a:rPr lang="en-GB" dirty="0" smtClean="0">
                <a:latin typeface="Nyala"/>
              </a:rPr>
              <a:t>Contributors: Summary</a:t>
            </a:r>
            <a:br>
              <a:rPr lang="en-GB" dirty="0" smtClean="0">
                <a:latin typeface="Nyala"/>
              </a:rPr>
            </a:br>
            <a:r>
              <a:rPr lang="en-GB" sz="3100" dirty="0" smtClean="0">
                <a:latin typeface="Nyala"/>
              </a:rPr>
              <a:t>Process</a:t>
            </a:r>
            <a:r>
              <a:rPr lang="en-GB" dirty="0" smtClean="0">
                <a:latin typeface="Nyala"/>
              </a:rPr>
              <a:t>: </a:t>
            </a:r>
            <a:r>
              <a:rPr lang="en-US" sz="2700" dirty="0" smtClean="0">
                <a:solidFill>
                  <a:prstClr val="black"/>
                </a:solidFill>
              </a:rPr>
              <a:t>Suppliers </a:t>
            </a:r>
            <a:r>
              <a:rPr lang="en-US" sz="2700" dirty="0" smtClean="0">
                <a:solidFill>
                  <a:prstClr val="black"/>
                </a:solidFill>
                <a:sym typeface="Wingdings" pitchFamily="2" charset="2"/>
              </a:rPr>
              <a:t> </a:t>
            </a:r>
            <a:r>
              <a:rPr lang="en-US" sz="2700" dirty="0" smtClean="0">
                <a:solidFill>
                  <a:prstClr val="black"/>
                </a:solidFill>
              </a:rPr>
              <a:t>Transporters </a:t>
            </a:r>
            <a:r>
              <a:rPr lang="en-US" sz="2700" dirty="0" smtClean="0">
                <a:solidFill>
                  <a:prstClr val="black"/>
                </a:solidFill>
                <a:sym typeface="Wingdings" pitchFamily="2" charset="2"/>
              </a:rPr>
              <a:t> </a:t>
            </a:r>
            <a:r>
              <a:rPr lang="en-US" sz="2700" dirty="0" smtClean="0">
                <a:solidFill>
                  <a:prstClr val="black"/>
                </a:solidFill>
              </a:rPr>
              <a:t>Vendors</a:t>
            </a:r>
            <a:endParaRPr lang="en-US" sz="2700" dirty="0">
              <a:solidFill>
                <a:prstClr val="black"/>
              </a:solidFill>
            </a:endParaRPr>
          </a:p>
        </p:txBody>
      </p:sp>
      <p:pic>
        <p:nvPicPr>
          <p:cNvPr id="29726" name="Picture 15" descr="IMG_0793.jpg"/>
          <p:cNvPicPr>
            <a:picLocks noChangeAspect="1"/>
          </p:cNvPicPr>
          <p:nvPr/>
        </p:nvPicPr>
        <p:blipFill>
          <a:blip r:embed="rId2" cstate="print"/>
          <a:srcRect/>
          <a:stretch>
            <a:fillRect/>
          </a:stretch>
        </p:blipFill>
        <p:spPr bwMode="auto">
          <a:xfrm>
            <a:off x="169863" y="1130300"/>
            <a:ext cx="1928812" cy="1446213"/>
          </a:xfrm>
          <a:prstGeom prst="rect">
            <a:avLst/>
          </a:prstGeom>
          <a:noFill/>
          <a:ln w="9525">
            <a:noFill/>
            <a:miter lim="800000"/>
            <a:headEnd/>
            <a:tailEnd/>
          </a:ln>
        </p:spPr>
      </p:pic>
      <p:pic>
        <p:nvPicPr>
          <p:cNvPr id="29727" name="Picture 31" descr="IMG_0798.jpg"/>
          <p:cNvPicPr>
            <a:picLocks noChangeAspect="1"/>
          </p:cNvPicPr>
          <p:nvPr/>
        </p:nvPicPr>
        <p:blipFill>
          <a:blip r:embed="rId3" cstate="print"/>
          <a:srcRect/>
          <a:stretch>
            <a:fillRect/>
          </a:stretch>
        </p:blipFill>
        <p:spPr bwMode="auto">
          <a:xfrm>
            <a:off x="2441575" y="1130300"/>
            <a:ext cx="1928813" cy="1446213"/>
          </a:xfrm>
          <a:prstGeom prst="rect">
            <a:avLst/>
          </a:prstGeom>
          <a:noFill/>
          <a:ln w="9525">
            <a:noFill/>
            <a:miter lim="800000"/>
            <a:headEnd/>
            <a:tailEnd/>
          </a:ln>
        </p:spPr>
      </p:pic>
      <p:pic>
        <p:nvPicPr>
          <p:cNvPr id="29728" name="Picture 45" descr="IMG_0817.jpg"/>
          <p:cNvPicPr>
            <a:picLocks noChangeAspect="1"/>
          </p:cNvPicPr>
          <p:nvPr/>
        </p:nvPicPr>
        <p:blipFill>
          <a:blip r:embed="rId4" cstate="print"/>
          <a:srcRect/>
          <a:stretch>
            <a:fillRect/>
          </a:stretch>
        </p:blipFill>
        <p:spPr bwMode="auto">
          <a:xfrm>
            <a:off x="142875" y="4054475"/>
            <a:ext cx="1928813" cy="1446213"/>
          </a:xfrm>
          <a:prstGeom prst="rect">
            <a:avLst/>
          </a:prstGeom>
          <a:noFill/>
          <a:ln w="9525">
            <a:noFill/>
            <a:miter lim="800000"/>
            <a:headEnd/>
            <a:tailEnd/>
          </a:ln>
        </p:spPr>
      </p:pic>
      <p:pic>
        <p:nvPicPr>
          <p:cNvPr id="29729" name="Picture 47" descr="IMG_0813.jpg"/>
          <p:cNvPicPr>
            <a:picLocks noChangeAspect="1"/>
          </p:cNvPicPr>
          <p:nvPr/>
        </p:nvPicPr>
        <p:blipFill>
          <a:blip r:embed="rId5" cstate="print"/>
          <a:srcRect/>
          <a:stretch>
            <a:fillRect/>
          </a:stretch>
        </p:blipFill>
        <p:spPr bwMode="auto">
          <a:xfrm>
            <a:off x="7059613" y="1111250"/>
            <a:ext cx="1928812" cy="1447800"/>
          </a:xfrm>
          <a:prstGeom prst="rect">
            <a:avLst/>
          </a:prstGeom>
          <a:noFill/>
          <a:ln w="9525">
            <a:noFill/>
            <a:miter lim="800000"/>
            <a:headEnd/>
            <a:tailEnd/>
          </a:ln>
        </p:spPr>
      </p:pic>
      <p:pic>
        <p:nvPicPr>
          <p:cNvPr id="29730" name="Picture 50" descr="IMG_0811.jpg"/>
          <p:cNvPicPr>
            <a:picLocks noChangeAspect="1"/>
          </p:cNvPicPr>
          <p:nvPr/>
        </p:nvPicPr>
        <p:blipFill>
          <a:blip r:embed="rId6" cstate="print"/>
          <a:srcRect/>
          <a:stretch>
            <a:fillRect/>
          </a:stretch>
        </p:blipFill>
        <p:spPr bwMode="auto">
          <a:xfrm>
            <a:off x="4754563" y="1111250"/>
            <a:ext cx="1928812" cy="1447800"/>
          </a:xfrm>
          <a:prstGeom prst="rect">
            <a:avLst/>
          </a:prstGeom>
          <a:noFill/>
          <a:ln w="9525">
            <a:noFill/>
            <a:miter lim="800000"/>
            <a:headEnd/>
            <a:tailEnd/>
          </a:ln>
        </p:spPr>
      </p:pic>
      <p:pic>
        <p:nvPicPr>
          <p:cNvPr id="29731" name="Picture 19" descr="IMG_0735.JPG"/>
          <p:cNvPicPr>
            <a:picLocks noChangeAspect="1"/>
          </p:cNvPicPr>
          <p:nvPr/>
        </p:nvPicPr>
        <p:blipFill>
          <a:blip r:embed="rId7" cstate="print"/>
          <a:srcRect/>
          <a:stretch>
            <a:fillRect/>
          </a:stretch>
        </p:blipFill>
        <p:spPr bwMode="auto">
          <a:xfrm>
            <a:off x="4741863" y="4054475"/>
            <a:ext cx="1928812" cy="1446213"/>
          </a:xfrm>
          <a:prstGeom prst="rect">
            <a:avLst/>
          </a:prstGeom>
          <a:noFill/>
          <a:ln w="9525">
            <a:noFill/>
            <a:miter lim="800000"/>
            <a:headEnd/>
            <a:tailEnd/>
          </a:ln>
        </p:spPr>
      </p:pic>
      <p:pic>
        <p:nvPicPr>
          <p:cNvPr id="29732" name="Picture 20" descr="IMG_0749.JPG"/>
          <p:cNvPicPr>
            <a:picLocks noChangeAspect="1"/>
          </p:cNvPicPr>
          <p:nvPr/>
        </p:nvPicPr>
        <p:blipFill>
          <a:blip r:embed="rId8" cstate="print"/>
          <a:srcRect/>
          <a:stretch>
            <a:fillRect/>
          </a:stretch>
        </p:blipFill>
        <p:spPr bwMode="auto">
          <a:xfrm>
            <a:off x="7072313" y="4054475"/>
            <a:ext cx="1928812" cy="1446213"/>
          </a:xfrm>
          <a:prstGeom prst="rect">
            <a:avLst/>
          </a:prstGeom>
          <a:noFill/>
          <a:ln w="9525">
            <a:noFill/>
            <a:miter lim="800000"/>
            <a:headEnd/>
            <a:tailEnd/>
          </a:ln>
        </p:spPr>
      </p:pic>
      <p:pic>
        <p:nvPicPr>
          <p:cNvPr id="29733" name="Picture 21" descr="IMG_0818.jpg"/>
          <p:cNvPicPr>
            <a:picLocks noChangeAspect="1"/>
          </p:cNvPicPr>
          <p:nvPr/>
        </p:nvPicPr>
        <p:blipFill>
          <a:blip r:embed="rId9" cstate="print"/>
          <a:srcRect/>
          <a:stretch>
            <a:fillRect/>
          </a:stretch>
        </p:blipFill>
        <p:spPr bwMode="auto">
          <a:xfrm>
            <a:off x="2441575" y="4059238"/>
            <a:ext cx="1922463" cy="144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smtClean="0"/>
              <a:t>Contributors: Snapshot</a:t>
            </a:r>
          </a:p>
        </p:txBody>
      </p:sp>
      <p:sp>
        <p:nvSpPr>
          <p:cNvPr id="9" name="Rounded Rectangle 8"/>
          <p:cNvSpPr/>
          <p:nvPr/>
        </p:nvSpPr>
        <p:spPr>
          <a:xfrm>
            <a:off x="609600" y="1295400"/>
            <a:ext cx="3124200" cy="2438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Mindset</a:t>
            </a:r>
          </a:p>
          <a:p>
            <a:pPr marL="114300" indent="-114300" fontAlgn="auto">
              <a:spcBef>
                <a:spcPts val="0"/>
              </a:spcBef>
              <a:spcAft>
                <a:spcPts val="0"/>
              </a:spcAft>
              <a:buFont typeface="Arial" pitchFamily="34" charset="0"/>
              <a:buChar char="•"/>
              <a:defRPr/>
            </a:pPr>
            <a:r>
              <a:rPr lang="en-GB" sz="1600" dirty="0">
                <a:solidFill>
                  <a:schemeClr val="tx1"/>
                </a:solidFill>
              </a:rPr>
              <a:t> Easy-going</a:t>
            </a:r>
          </a:p>
          <a:p>
            <a:pPr marL="114300" indent="-114300" fontAlgn="auto">
              <a:spcBef>
                <a:spcPts val="0"/>
              </a:spcBef>
              <a:spcAft>
                <a:spcPts val="0"/>
              </a:spcAft>
              <a:buFont typeface="Arial" pitchFamily="34" charset="0"/>
              <a:buChar char="•"/>
              <a:defRPr/>
            </a:pPr>
            <a:r>
              <a:rPr lang="en-GB" sz="1600" dirty="0">
                <a:solidFill>
                  <a:schemeClr val="tx1"/>
                </a:solidFill>
              </a:rPr>
              <a:t> Simple </a:t>
            </a:r>
            <a:r>
              <a:rPr lang="en-GB" sz="1600" dirty="0" smtClean="0">
                <a:solidFill>
                  <a:schemeClr val="tx1"/>
                </a:solidFill>
              </a:rPr>
              <a:t>lifestyle</a:t>
            </a: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 Family oriented</a:t>
            </a:r>
          </a:p>
          <a:p>
            <a:pPr marL="114300" indent="-114300" fontAlgn="auto">
              <a:spcBef>
                <a:spcPts val="0"/>
              </a:spcBef>
              <a:spcAft>
                <a:spcPts val="0"/>
              </a:spcAft>
              <a:buFont typeface="Arial" pitchFamily="34" charset="0"/>
              <a:buChar char="•"/>
              <a:defRPr/>
            </a:pPr>
            <a:r>
              <a:rPr lang="en-GB" sz="1600" dirty="0">
                <a:solidFill>
                  <a:schemeClr val="tx1"/>
                </a:solidFill>
              </a:rPr>
              <a:t> Optimistic</a:t>
            </a:r>
          </a:p>
          <a:p>
            <a:pPr marL="114300" indent="-114300" fontAlgn="auto">
              <a:spcBef>
                <a:spcPts val="0"/>
              </a:spcBef>
              <a:spcAft>
                <a:spcPts val="0"/>
              </a:spcAft>
              <a:defRPr/>
            </a:pPr>
            <a:endParaRPr lang="en-GB" sz="1400" dirty="0">
              <a:solidFill>
                <a:schemeClr val="tx1"/>
              </a:solidFill>
            </a:endParaRPr>
          </a:p>
        </p:txBody>
      </p:sp>
      <p:sp>
        <p:nvSpPr>
          <p:cNvPr id="7" name="Rounded Rectangle 6"/>
          <p:cNvSpPr/>
          <p:nvPr/>
        </p:nvSpPr>
        <p:spPr>
          <a:xfrm>
            <a:off x="4191000" y="1295400"/>
            <a:ext cx="4495800" cy="2819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Household income</a:t>
            </a:r>
          </a:p>
          <a:p>
            <a:pPr marL="114300" indent="-114300" fontAlgn="auto">
              <a:spcBef>
                <a:spcPts val="0"/>
              </a:spcBef>
              <a:spcAft>
                <a:spcPts val="0"/>
              </a:spcAft>
              <a:buFont typeface="Arial" pitchFamily="34" charset="0"/>
              <a:buChar char="•"/>
              <a:defRPr/>
            </a:pPr>
            <a:r>
              <a:rPr lang="en-GB" sz="1600" dirty="0">
                <a:solidFill>
                  <a:schemeClr val="tx1"/>
                </a:solidFill>
              </a:rPr>
              <a:t>W</a:t>
            </a:r>
            <a:r>
              <a:rPr lang="en-GB" sz="1600" dirty="0" smtClean="0">
                <a:solidFill>
                  <a:schemeClr val="tx1"/>
                </a:solidFill>
              </a:rPr>
              <a:t>holesale </a:t>
            </a:r>
            <a:r>
              <a:rPr lang="en-GB" sz="1600" dirty="0">
                <a:solidFill>
                  <a:schemeClr val="tx1"/>
                </a:solidFill>
              </a:rPr>
              <a:t>egg suppliers, live poultry wholesale suppliers and vendors of live </a:t>
            </a:r>
            <a:r>
              <a:rPr lang="en-GB" sz="1600" dirty="0" smtClean="0">
                <a:solidFill>
                  <a:schemeClr val="tx1"/>
                </a:solidFill>
              </a:rPr>
              <a:t>poultry: Main income is generated by poultry.</a:t>
            </a: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smtClean="0">
                <a:solidFill>
                  <a:schemeClr val="tx1"/>
                </a:solidFill>
              </a:rPr>
              <a:t>Transporters: Many </a:t>
            </a:r>
            <a:r>
              <a:rPr lang="en-GB" sz="1600" dirty="0">
                <a:solidFill>
                  <a:schemeClr val="tx1"/>
                </a:solidFill>
              </a:rPr>
              <a:t>things </a:t>
            </a:r>
            <a:r>
              <a:rPr lang="en-GB" sz="1600" dirty="0" smtClean="0">
                <a:solidFill>
                  <a:schemeClr val="tx1"/>
                </a:solidFill>
              </a:rPr>
              <a:t>are transported at </a:t>
            </a:r>
            <a:r>
              <a:rPr lang="en-GB" sz="1600" dirty="0">
                <a:solidFill>
                  <a:schemeClr val="tx1"/>
                </a:solidFill>
              </a:rPr>
              <a:t>the same time, </a:t>
            </a:r>
            <a:r>
              <a:rPr lang="en-GB" sz="1600" dirty="0" smtClean="0">
                <a:solidFill>
                  <a:schemeClr val="tx1"/>
                </a:solidFill>
              </a:rPr>
              <a:t> so poultry represents </a:t>
            </a:r>
            <a:r>
              <a:rPr lang="en-GB" sz="1600" dirty="0">
                <a:solidFill>
                  <a:schemeClr val="tx1"/>
                </a:solidFill>
              </a:rPr>
              <a:t>a minor percentage of their income.</a:t>
            </a:r>
          </a:p>
          <a:p>
            <a:pPr marL="114300" indent="-114300" fontAlgn="auto">
              <a:spcBef>
                <a:spcPts val="0"/>
              </a:spcBef>
              <a:spcAft>
                <a:spcPts val="0"/>
              </a:spcAft>
              <a:buFont typeface="Arial" pitchFamily="34" charset="0"/>
              <a:buChar char="•"/>
              <a:defRPr/>
            </a:pPr>
            <a:r>
              <a:rPr lang="en-GB" sz="1600" dirty="0">
                <a:solidFill>
                  <a:schemeClr val="tx1"/>
                </a:solidFill>
              </a:rPr>
              <a:t>Average monthly income: USD </a:t>
            </a:r>
            <a:r>
              <a:rPr lang="en-GB" sz="1600" dirty="0" smtClean="0">
                <a:solidFill>
                  <a:schemeClr val="tx1"/>
                </a:solidFill>
              </a:rPr>
              <a:t>$200 </a:t>
            </a:r>
            <a:r>
              <a:rPr lang="en-GB" sz="1600" dirty="0">
                <a:solidFill>
                  <a:schemeClr val="tx1"/>
                </a:solidFill>
              </a:rPr>
              <a:t>- 400</a:t>
            </a:r>
          </a:p>
          <a:p>
            <a:pPr marL="114300" indent="-114300" fontAlgn="auto">
              <a:spcBef>
                <a:spcPts val="0"/>
              </a:spcBef>
              <a:spcAft>
                <a:spcPts val="0"/>
              </a:spcAft>
              <a:buFont typeface="Arial" pitchFamily="34" charset="0"/>
              <a:buChar char="•"/>
              <a:defRPr/>
            </a:pPr>
            <a:endParaRPr lang="en-GB" sz="2000" dirty="0">
              <a:solidFill>
                <a:schemeClr val="tx1"/>
              </a:solidFill>
            </a:endParaRPr>
          </a:p>
        </p:txBody>
      </p:sp>
      <p:sp>
        <p:nvSpPr>
          <p:cNvPr id="8" name="Rounded Rectangle 7"/>
          <p:cNvSpPr/>
          <p:nvPr/>
        </p:nvSpPr>
        <p:spPr>
          <a:xfrm>
            <a:off x="838200" y="3962400"/>
            <a:ext cx="32766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Livelihood Concerns</a:t>
            </a:r>
          </a:p>
          <a:p>
            <a:pPr marL="114300" indent="-114300" fontAlgn="auto">
              <a:spcBef>
                <a:spcPts val="0"/>
              </a:spcBef>
              <a:spcAft>
                <a:spcPts val="0"/>
              </a:spcAft>
              <a:buFont typeface="Arial" pitchFamily="34" charset="0"/>
              <a:buChar char="•"/>
              <a:defRPr/>
            </a:pPr>
            <a:r>
              <a:rPr lang="en-GB" sz="1600" dirty="0">
                <a:solidFill>
                  <a:schemeClr val="tx1"/>
                </a:solidFill>
              </a:rPr>
              <a:t>Although they are not </a:t>
            </a:r>
            <a:r>
              <a:rPr lang="en-GB" sz="1600" dirty="0" smtClean="0">
                <a:solidFill>
                  <a:schemeClr val="tx1"/>
                </a:solidFill>
              </a:rPr>
              <a:t>wealthy, they </a:t>
            </a:r>
            <a:r>
              <a:rPr lang="en-GB" sz="1600" dirty="0">
                <a:solidFill>
                  <a:schemeClr val="tx1"/>
                </a:solidFill>
              </a:rPr>
              <a:t>are </a:t>
            </a:r>
            <a:r>
              <a:rPr lang="en-GB" sz="1600" dirty="0" smtClean="0">
                <a:solidFill>
                  <a:schemeClr val="tx1"/>
                </a:solidFill>
              </a:rPr>
              <a:t>optimistic. </a:t>
            </a:r>
            <a:r>
              <a:rPr lang="en-US" sz="1600" dirty="0" smtClean="0">
                <a:solidFill>
                  <a:schemeClr val="tx1"/>
                </a:solidFill>
              </a:rPr>
              <a:t>They are mainly concerned about household </a:t>
            </a:r>
            <a:r>
              <a:rPr lang="en-US" sz="1600" dirty="0">
                <a:solidFill>
                  <a:schemeClr val="tx1"/>
                </a:solidFill>
              </a:rPr>
              <a:t>income and their financial situation.</a:t>
            </a:r>
            <a:endParaRPr lang="en-GB" sz="2000" dirty="0">
              <a:solidFill>
                <a:schemeClr val="tx1"/>
              </a:solidFill>
            </a:endParaRPr>
          </a:p>
        </p:txBody>
      </p:sp>
      <p:sp>
        <p:nvSpPr>
          <p:cNvPr id="10" name="Rounded Rectangle 9"/>
          <p:cNvSpPr/>
          <p:nvPr/>
        </p:nvSpPr>
        <p:spPr>
          <a:xfrm>
            <a:off x="5257800" y="4495800"/>
            <a:ext cx="3124200" cy="1600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Family Situation</a:t>
            </a:r>
          </a:p>
          <a:p>
            <a:pPr marL="114300" indent="-114300" fontAlgn="auto">
              <a:spcBef>
                <a:spcPts val="0"/>
              </a:spcBef>
              <a:spcAft>
                <a:spcPts val="0"/>
              </a:spcAft>
              <a:buFont typeface="Arial" pitchFamily="34" charset="0"/>
              <a:buChar char="•"/>
              <a:defRPr/>
            </a:pPr>
            <a:r>
              <a:rPr lang="en-GB" sz="1600" dirty="0">
                <a:solidFill>
                  <a:schemeClr val="tx1"/>
                </a:solidFill>
              </a:rPr>
              <a:t>Similar to farmers, </a:t>
            </a:r>
            <a:r>
              <a:rPr lang="en-GB" sz="1600" dirty="0" smtClean="0">
                <a:solidFill>
                  <a:schemeClr val="tx1"/>
                </a:solidFill>
              </a:rPr>
              <a:t>extended families live together in one household.</a:t>
            </a:r>
            <a:endParaRPr lang="en-GB" sz="2000" dirty="0">
              <a:solidFill>
                <a:schemeClr val="tx1"/>
              </a:solidFill>
            </a:endParaRPr>
          </a:p>
        </p:txBody>
      </p:sp>
      <p:sp>
        <p:nvSpPr>
          <p:cNvPr id="11" name="TextBox 10"/>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G_0592.JPG"/>
          <p:cNvPicPr>
            <a:picLocks noChangeAspect="1"/>
          </p:cNvPicPr>
          <p:nvPr/>
        </p:nvPicPr>
        <p:blipFill>
          <a:blip r:embed="rId2" cstate="print"/>
          <a:stretch>
            <a:fillRect/>
          </a:stretch>
        </p:blipFill>
        <p:spPr>
          <a:xfrm>
            <a:off x="876300" y="1358900"/>
            <a:ext cx="1714500" cy="128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747" name="Title 1"/>
          <p:cNvSpPr>
            <a:spLocks noGrp="1"/>
          </p:cNvSpPr>
          <p:nvPr>
            <p:ph type="title"/>
          </p:nvPr>
        </p:nvSpPr>
        <p:spPr/>
        <p:txBody>
          <a:bodyPr/>
          <a:lstStyle/>
          <a:p>
            <a:pPr eaLnBrk="1" hangingPunct="1"/>
            <a:r>
              <a:rPr lang="en-GB" smtClean="0"/>
              <a:t>Poultry &amp; Egg Trade</a:t>
            </a:r>
          </a:p>
        </p:txBody>
      </p:sp>
      <p:sp>
        <p:nvSpPr>
          <p:cNvPr id="10" name="Rounded Rectangle 9"/>
          <p:cNvSpPr/>
          <p:nvPr/>
        </p:nvSpPr>
        <p:spPr>
          <a:xfrm>
            <a:off x="4572000" y="990600"/>
            <a:ext cx="4114800" cy="5181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smtClean="0">
                <a:solidFill>
                  <a:schemeClr val="tx1"/>
                </a:solidFill>
              </a:rPr>
              <a:t>Biosecurity</a:t>
            </a:r>
            <a:endParaRPr lang="en-GB" sz="2000" b="1" dirty="0">
              <a:solidFill>
                <a:schemeClr val="tx1"/>
              </a:solidFill>
            </a:endParaRPr>
          </a:p>
          <a:p>
            <a:pPr marL="114300" indent="-114300" algn="ctr" fontAlgn="auto">
              <a:spcBef>
                <a:spcPts val="0"/>
              </a:spcBef>
              <a:spcAft>
                <a:spcPts val="0"/>
              </a:spcAft>
              <a:defRPr/>
            </a:pPr>
            <a:r>
              <a:rPr lang="en-GB" sz="1600" dirty="0" smtClean="0">
                <a:solidFill>
                  <a:schemeClr val="tx1"/>
                </a:solidFill>
              </a:rPr>
              <a:t>Biosecurity </a:t>
            </a:r>
            <a:r>
              <a:rPr lang="en-GB" sz="1600" dirty="0">
                <a:solidFill>
                  <a:schemeClr val="tx1"/>
                </a:solidFill>
              </a:rPr>
              <a:t>is generally </a:t>
            </a:r>
            <a:r>
              <a:rPr lang="en-GB" sz="1600" dirty="0" smtClean="0">
                <a:solidFill>
                  <a:schemeClr val="tx1"/>
                </a:solidFill>
              </a:rPr>
              <a:t>low</a:t>
            </a:r>
          </a:p>
          <a:p>
            <a:pPr marL="114300" indent="-114300" fontAlgn="auto">
              <a:spcBef>
                <a:spcPts val="0"/>
              </a:spcBef>
              <a:spcAft>
                <a:spcPts val="0"/>
              </a:spcAft>
              <a:defRPr/>
            </a:pPr>
            <a:endParaRPr lang="en-GB" sz="15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W</a:t>
            </a:r>
            <a:r>
              <a:rPr lang="en-GB" sz="1600" dirty="0" smtClean="0">
                <a:solidFill>
                  <a:schemeClr val="tx1"/>
                </a:solidFill>
              </a:rPr>
              <a:t>holesale </a:t>
            </a:r>
            <a:r>
              <a:rPr lang="en-GB" sz="1600" dirty="0">
                <a:solidFill>
                  <a:schemeClr val="tx1"/>
                </a:solidFill>
              </a:rPr>
              <a:t>egg suppliers, wholesale live poultry suppliers and vendors of live </a:t>
            </a:r>
            <a:r>
              <a:rPr lang="en-GB" sz="1600" dirty="0" smtClean="0">
                <a:solidFill>
                  <a:schemeClr val="tx1"/>
                </a:solidFill>
              </a:rPr>
              <a:t>poultry: While this </a:t>
            </a:r>
            <a:r>
              <a:rPr lang="en-GB" sz="1600" dirty="0">
                <a:solidFill>
                  <a:schemeClr val="tx1"/>
                </a:solidFill>
              </a:rPr>
              <a:t>trade is their main </a:t>
            </a:r>
            <a:r>
              <a:rPr lang="en-GB" sz="1600" dirty="0" smtClean="0">
                <a:solidFill>
                  <a:schemeClr val="tx1"/>
                </a:solidFill>
              </a:rPr>
              <a:t>income</a:t>
            </a:r>
            <a:r>
              <a:rPr lang="en-GB" sz="1600" dirty="0">
                <a:solidFill>
                  <a:schemeClr val="tx1"/>
                </a:solidFill>
              </a:rPr>
              <a:t>,</a:t>
            </a:r>
            <a:r>
              <a:rPr lang="en-GB" sz="1600" dirty="0" smtClean="0">
                <a:solidFill>
                  <a:schemeClr val="tx1"/>
                </a:solidFill>
              </a:rPr>
              <a:t> if </a:t>
            </a:r>
            <a:r>
              <a:rPr lang="en-GB" sz="1600" dirty="0">
                <a:solidFill>
                  <a:schemeClr val="tx1"/>
                </a:solidFill>
              </a:rPr>
              <a:t>there </a:t>
            </a:r>
            <a:r>
              <a:rPr lang="en-GB" sz="1600" dirty="0" smtClean="0">
                <a:solidFill>
                  <a:schemeClr val="tx1"/>
                </a:solidFill>
              </a:rPr>
              <a:t>were </a:t>
            </a:r>
            <a:r>
              <a:rPr lang="en-GB" sz="1600" dirty="0">
                <a:solidFill>
                  <a:schemeClr val="tx1"/>
                </a:solidFill>
              </a:rPr>
              <a:t>an outbreak, they are flexible and could soon be trading other goods. </a:t>
            </a:r>
            <a:r>
              <a:rPr lang="en-US" sz="1600" dirty="0" smtClean="0">
                <a:solidFill>
                  <a:schemeClr val="tx1"/>
                </a:solidFill>
              </a:rPr>
              <a:t>This results in decreased motivation towards AI prevention.</a:t>
            </a:r>
            <a:endParaRPr lang="en-US" sz="1600" dirty="0">
              <a:solidFill>
                <a:schemeClr val="tx1"/>
              </a:solidFill>
            </a:endParaRPr>
          </a:p>
          <a:p>
            <a:pPr marL="114300" indent="-114300" fontAlgn="auto">
              <a:spcBef>
                <a:spcPts val="0"/>
              </a:spcBef>
              <a:spcAft>
                <a:spcPts val="0"/>
              </a:spcAft>
              <a:defRPr/>
            </a:pP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smtClean="0">
                <a:solidFill>
                  <a:schemeClr val="tx1"/>
                </a:solidFill>
              </a:rPr>
              <a:t>Transporters</a:t>
            </a:r>
            <a:r>
              <a:rPr lang="en-GB" sz="1600" dirty="0">
                <a:solidFill>
                  <a:schemeClr val="tx1"/>
                </a:solidFill>
              </a:rPr>
              <a:t>:</a:t>
            </a:r>
            <a:r>
              <a:rPr lang="en-GB" sz="1600" dirty="0" smtClean="0">
                <a:solidFill>
                  <a:schemeClr val="tx1"/>
                </a:solidFill>
              </a:rPr>
              <a:t> Poultry transport is a </a:t>
            </a:r>
            <a:r>
              <a:rPr lang="en-GB" sz="1600" dirty="0">
                <a:solidFill>
                  <a:schemeClr val="tx1"/>
                </a:solidFill>
              </a:rPr>
              <a:t>minor percentage of their </a:t>
            </a:r>
            <a:r>
              <a:rPr lang="en-GB" sz="1600" dirty="0" smtClean="0">
                <a:solidFill>
                  <a:schemeClr val="tx1"/>
                </a:solidFill>
              </a:rPr>
              <a:t>income so biosecurity is not a priority.</a:t>
            </a:r>
            <a:endParaRPr lang="en-GB" sz="1600" dirty="0">
              <a:solidFill>
                <a:schemeClr val="tx1"/>
              </a:solidFill>
            </a:endParaRPr>
          </a:p>
        </p:txBody>
      </p:sp>
      <p:sp>
        <p:nvSpPr>
          <p:cNvPr id="6" name="TextBox 5"/>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pic>
        <p:nvPicPr>
          <p:cNvPr id="9" name="Picture 8" descr="IMG_0466.JPG"/>
          <p:cNvPicPr/>
          <p:nvPr/>
        </p:nvPicPr>
        <p:blipFill>
          <a:blip r:embed="rId3" cstate="print"/>
          <a:stretch>
            <a:fillRect/>
          </a:stretch>
        </p:blipFill>
        <p:spPr>
          <a:xfrm>
            <a:off x="1295400" y="4724400"/>
            <a:ext cx="17526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IMG_0751.JPG"/>
          <p:cNvPicPr>
            <a:picLocks noChangeAspect="1"/>
          </p:cNvPicPr>
          <p:nvPr/>
        </p:nvPicPr>
        <p:blipFill>
          <a:blip r:embed="rId4" cstate="print"/>
          <a:stretch>
            <a:fillRect/>
          </a:stretch>
        </p:blipFill>
        <p:spPr>
          <a:xfrm>
            <a:off x="1905000" y="2425700"/>
            <a:ext cx="1752600" cy="131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IMG_0818.jpg"/>
          <p:cNvPicPr>
            <a:picLocks noChangeAspect="1"/>
          </p:cNvPicPr>
          <p:nvPr/>
        </p:nvPicPr>
        <p:blipFill>
          <a:blip r:embed="rId5" cstate="print"/>
          <a:stretch>
            <a:fillRect/>
          </a:stretch>
        </p:blipFill>
        <p:spPr>
          <a:xfrm>
            <a:off x="381000" y="3333750"/>
            <a:ext cx="1752600" cy="131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609600" y="36576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3600" dirty="0">
              <a:latin typeface="Nyala" pitchFamily="2" charset="0"/>
            </a:endParaRPr>
          </a:p>
        </p:txBody>
      </p:sp>
      <p:sp>
        <p:nvSpPr>
          <p:cNvPr id="14339" name="Title 1"/>
          <p:cNvSpPr>
            <a:spLocks noGrp="1"/>
          </p:cNvSpPr>
          <p:nvPr>
            <p:ph type="title"/>
          </p:nvPr>
        </p:nvSpPr>
        <p:spPr>
          <a:xfrm>
            <a:off x="723900" y="3657600"/>
            <a:ext cx="7772400" cy="993775"/>
          </a:xfrm>
        </p:spPr>
        <p:txBody>
          <a:bodyPr/>
          <a:lstStyle/>
          <a:p>
            <a:pPr eaLnBrk="1" hangingPunct="1"/>
            <a:r>
              <a:rPr lang="en-GB" smtClean="0"/>
              <a:t>Vietnam Report</a:t>
            </a:r>
          </a:p>
        </p:txBody>
      </p:sp>
      <p:sp>
        <p:nvSpPr>
          <p:cNvPr id="14340" name="Text Placeholder 2"/>
          <p:cNvSpPr>
            <a:spLocks noGrp="1"/>
          </p:cNvSpPr>
          <p:nvPr>
            <p:ph type="body" idx="1"/>
          </p:nvPr>
        </p:nvSpPr>
        <p:spPr>
          <a:xfrm>
            <a:off x="723900" y="4672013"/>
            <a:ext cx="7772400" cy="966787"/>
          </a:xfrm>
        </p:spPr>
        <p:txBody>
          <a:bodyPr/>
          <a:lstStyle/>
          <a:p>
            <a:pPr eaLnBrk="1" hangingPunct="1"/>
            <a:r>
              <a:rPr lang="en-US" dirty="0" err="1" smtClean="0"/>
              <a:t>Huong</a:t>
            </a:r>
            <a:r>
              <a:rPr lang="en-US" dirty="0" smtClean="0"/>
              <a:t> </a:t>
            </a:r>
            <a:r>
              <a:rPr lang="en-US" dirty="0" err="1" smtClean="0"/>
              <a:t>Hoa</a:t>
            </a:r>
            <a:r>
              <a:rPr lang="en-US" dirty="0" smtClean="0"/>
              <a:t> is a suburban district of </a:t>
            </a:r>
            <a:r>
              <a:rPr lang="en-US" dirty="0" err="1" smtClean="0"/>
              <a:t>Quang</a:t>
            </a:r>
            <a:r>
              <a:rPr lang="en-US" dirty="0" smtClean="0"/>
              <a:t> Tri province, Vietnam.</a:t>
            </a:r>
          </a:p>
          <a:p>
            <a:pPr eaLnBrk="1" hangingPunct="1"/>
            <a:r>
              <a:rPr lang="en-US" dirty="0" smtClean="0"/>
              <a:t>The terrain consists of hills and mountains.</a:t>
            </a:r>
            <a:endParaRPr lang="en-GB"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p:cNvGraphicFramePr>
            <a:graphicFrameLocks noGrp="1"/>
          </p:cNvGraphicFramePr>
          <p:nvPr/>
        </p:nvGraphicFramePr>
        <p:xfrm>
          <a:off x="0" y="1000125"/>
          <a:ext cx="9144000" cy="5476875"/>
        </p:xfrm>
        <a:graphic>
          <a:graphicData uri="http://schemas.openxmlformats.org/drawingml/2006/table">
            <a:tbl>
              <a:tblPr firstRow="1" bandRow="1">
                <a:tableStyleId>{5C22544A-7EE6-4342-B048-85BDC9FD1C3A}</a:tableStyleId>
              </a:tblPr>
              <a:tblGrid>
                <a:gridCol w="4572000"/>
                <a:gridCol w="4572000"/>
              </a:tblGrid>
              <a:tr h="5476875">
                <a:tc>
                  <a:txBody>
                    <a:bodyPr/>
                    <a:lstStyle/>
                    <a:p>
                      <a:endParaRPr lang="en-US" dirty="0"/>
                    </a:p>
                  </a:txBody>
                  <a:tcPr>
                    <a:lnR w="28575" cap="flat" cmpd="sng" algn="ctr">
                      <a:solidFill>
                        <a:schemeClr val="tx1"/>
                      </a:solidFill>
                      <a:prstDash val="lgDash"/>
                      <a:round/>
                      <a:headEnd type="none" w="med" len="med"/>
                      <a:tailEnd type="none" w="med" len="med"/>
                    </a:lnR>
                    <a:noFill/>
                  </a:tcPr>
                </a:tc>
                <a:tc>
                  <a:txBody>
                    <a:bodyPr/>
                    <a:lstStyle/>
                    <a:p>
                      <a:endParaRPr lang="en-US" dirty="0"/>
                    </a:p>
                  </a:txBody>
                  <a:tcPr>
                    <a:lnL w="28575" cap="flat" cmpd="sng" algn="ctr">
                      <a:solidFill>
                        <a:schemeClr val="tx1"/>
                      </a:solidFill>
                      <a:prstDash val="lgDash"/>
                      <a:round/>
                      <a:headEnd type="none" w="med" len="med"/>
                      <a:tailEnd type="none" w="med" len="med"/>
                    </a:lnL>
                    <a:noFill/>
                  </a:tcPr>
                </a:tc>
              </a:tr>
            </a:tbl>
          </a:graphicData>
        </a:graphic>
      </p:graphicFrame>
      <p:sp>
        <p:nvSpPr>
          <p:cNvPr id="32778" name="Title 1"/>
          <p:cNvSpPr>
            <a:spLocks noGrp="1"/>
          </p:cNvSpPr>
          <p:nvPr>
            <p:ph type="title"/>
          </p:nvPr>
        </p:nvSpPr>
        <p:spPr>
          <a:xfrm>
            <a:off x="23813" y="152400"/>
            <a:ext cx="8686800" cy="796925"/>
          </a:xfrm>
        </p:spPr>
        <p:txBody>
          <a:bodyPr/>
          <a:lstStyle/>
          <a:p>
            <a:r>
              <a:rPr lang="en-US" sz="3200" dirty="0" smtClean="0"/>
              <a:t>Egg suppliers –Vulnerable Areas</a:t>
            </a:r>
          </a:p>
        </p:txBody>
      </p:sp>
      <p:pic>
        <p:nvPicPr>
          <p:cNvPr id="20" name="Picture 19" descr="IMG_0588.JPG"/>
          <p:cNvPicPr>
            <a:picLocks noChangeAspect="1"/>
          </p:cNvPicPr>
          <p:nvPr/>
        </p:nvPicPr>
        <p:blipFill>
          <a:blip r:embed="rId2" cstate="print"/>
          <a:stretch>
            <a:fillRect/>
          </a:stretch>
        </p:blipFill>
        <p:spPr>
          <a:xfrm>
            <a:off x="142875" y="3490913"/>
            <a:ext cx="1730375" cy="1296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IMG_0611.JPG"/>
          <p:cNvPicPr>
            <a:picLocks noChangeAspect="1"/>
          </p:cNvPicPr>
          <p:nvPr/>
        </p:nvPicPr>
        <p:blipFill>
          <a:blip r:embed="rId3" cstate="print"/>
          <a:stretch>
            <a:fillRect/>
          </a:stretch>
        </p:blipFill>
        <p:spPr>
          <a:xfrm>
            <a:off x="4754563" y="4989513"/>
            <a:ext cx="1730375" cy="1296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32" descr="IMG_0592.JPG"/>
          <p:cNvPicPr>
            <a:picLocks noChangeAspect="1"/>
          </p:cNvPicPr>
          <p:nvPr/>
        </p:nvPicPr>
        <p:blipFill>
          <a:blip r:embed="rId4" cstate="print"/>
          <a:stretch>
            <a:fillRect/>
          </a:stretch>
        </p:blipFill>
        <p:spPr>
          <a:xfrm>
            <a:off x="142875" y="1914525"/>
            <a:ext cx="1714500" cy="128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descr="IMG_0582.JPG"/>
          <p:cNvPicPr>
            <a:picLocks noChangeAspect="1"/>
          </p:cNvPicPr>
          <p:nvPr/>
        </p:nvPicPr>
        <p:blipFill>
          <a:blip r:embed="rId5" cstate="print"/>
          <a:stretch>
            <a:fillRect/>
          </a:stretch>
        </p:blipFill>
        <p:spPr>
          <a:xfrm>
            <a:off x="139700" y="4989513"/>
            <a:ext cx="1714500" cy="128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 name="Picture 38" descr="IMG_0589.JPG"/>
          <p:cNvPicPr>
            <a:picLocks noChangeAspect="1"/>
          </p:cNvPicPr>
          <p:nvPr/>
        </p:nvPicPr>
        <p:blipFill>
          <a:blip r:embed="rId6" cstate="print"/>
          <a:srcRect/>
          <a:stretch>
            <a:fillRect/>
          </a:stretch>
        </p:blipFill>
        <p:spPr>
          <a:xfrm>
            <a:off x="4786313" y="3470275"/>
            <a:ext cx="1714500" cy="130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Picture 40" descr="IMG_0605.JPG"/>
          <p:cNvPicPr>
            <a:picLocks noChangeAspect="1"/>
          </p:cNvPicPr>
          <p:nvPr/>
        </p:nvPicPr>
        <p:blipFill>
          <a:blip r:embed="rId7" cstate="print"/>
          <a:stretch>
            <a:fillRect/>
          </a:stretch>
        </p:blipFill>
        <p:spPr>
          <a:xfrm>
            <a:off x="4786313" y="1917700"/>
            <a:ext cx="1738312" cy="130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ounded Rectangle 17"/>
          <p:cNvSpPr/>
          <p:nvPr/>
        </p:nvSpPr>
        <p:spPr>
          <a:xfrm>
            <a:off x="2071688" y="1785938"/>
            <a:ext cx="2357437" cy="46434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Suppliers </a:t>
            </a:r>
            <a:r>
              <a:rPr lang="en-US" dirty="0" smtClean="0">
                <a:solidFill>
                  <a:schemeClr val="tx1"/>
                </a:solidFill>
              </a:rPr>
              <a:t>do not wear protective clothing</a:t>
            </a: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a:t>
            </a:r>
            <a:r>
              <a:rPr lang="en-US" dirty="0" smtClean="0">
                <a:solidFill>
                  <a:schemeClr val="tx1"/>
                </a:solidFill>
              </a:rPr>
              <a:t>Handling </a:t>
            </a:r>
            <a:r>
              <a:rPr lang="en-US" dirty="0">
                <a:solidFill>
                  <a:schemeClr val="tx1"/>
                </a:solidFill>
              </a:rPr>
              <a:t>e</a:t>
            </a:r>
            <a:r>
              <a:rPr lang="en-US" dirty="0" smtClean="0">
                <a:solidFill>
                  <a:schemeClr val="tx1"/>
                </a:solidFill>
              </a:rPr>
              <a:t>ggs without gloves</a:t>
            </a: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a:t>
            </a:r>
            <a:r>
              <a:rPr lang="en-US" dirty="0" smtClean="0">
                <a:solidFill>
                  <a:schemeClr val="tx1"/>
                </a:solidFill>
              </a:rPr>
              <a:t>Vendors do not  wear </a:t>
            </a:r>
            <a:r>
              <a:rPr lang="en-US" dirty="0">
                <a:solidFill>
                  <a:schemeClr val="tx1"/>
                </a:solidFill>
              </a:rPr>
              <a:t>protective clothing </a:t>
            </a:r>
          </a:p>
          <a:p>
            <a:pPr>
              <a:buFont typeface="Arial" pitchFamily="34" charset="0"/>
              <a:buChar char="•"/>
              <a:defRPr/>
            </a:pPr>
            <a:endParaRPr lang="en-US" dirty="0"/>
          </a:p>
          <a:p>
            <a:pPr>
              <a:buFont typeface="Arial" pitchFamily="34" charset="0"/>
              <a:buChar char="•"/>
              <a:defRPr/>
            </a:pPr>
            <a:endParaRPr lang="en-US" dirty="0"/>
          </a:p>
          <a:p>
            <a:pPr>
              <a:buFont typeface="Arial" pitchFamily="34" charset="0"/>
              <a:buChar char="•"/>
              <a:defRPr/>
            </a:pPr>
            <a:endParaRPr lang="en-US" dirty="0"/>
          </a:p>
        </p:txBody>
      </p:sp>
      <p:sp>
        <p:nvSpPr>
          <p:cNvPr id="19" name="Rounded Rectangle 18"/>
          <p:cNvSpPr/>
          <p:nvPr/>
        </p:nvSpPr>
        <p:spPr>
          <a:xfrm>
            <a:off x="6688138" y="1785938"/>
            <a:ext cx="2357437" cy="46434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endParaRPr lang="en-US" dirty="0"/>
          </a:p>
          <a:p>
            <a:pPr>
              <a:buFont typeface="Arial" pitchFamily="34" charset="0"/>
              <a:buChar char="•"/>
              <a:defRPr/>
            </a:pPr>
            <a:endParaRPr lang="en-US" dirty="0"/>
          </a:p>
          <a:p>
            <a:pPr>
              <a:buFont typeface="Arial" pitchFamily="34" charset="0"/>
              <a:buChar char="•"/>
              <a:defRPr/>
            </a:pPr>
            <a:r>
              <a:rPr lang="en-US" dirty="0">
                <a:solidFill>
                  <a:schemeClr val="tx1"/>
                </a:solidFill>
              </a:rPr>
              <a:t> Spoiled </a:t>
            </a:r>
            <a:r>
              <a:rPr lang="en-US" dirty="0" smtClean="0">
                <a:solidFill>
                  <a:schemeClr val="tx1"/>
                </a:solidFill>
              </a:rPr>
              <a:t>and unspoiled eggs </a:t>
            </a:r>
            <a:r>
              <a:rPr lang="en-US" dirty="0">
                <a:solidFill>
                  <a:schemeClr val="tx1"/>
                </a:solidFill>
              </a:rPr>
              <a:t>are </a:t>
            </a:r>
            <a:r>
              <a:rPr lang="en-US" dirty="0" smtClean="0">
                <a:solidFill>
                  <a:schemeClr val="tx1"/>
                </a:solidFill>
              </a:rPr>
              <a:t>not separated</a:t>
            </a: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Spoiled </a:t>
            </a:r>
            <a:r>
              <a:rPr lang="en-US" dirty="0" smtClean="0">
                <a:solidFill>
                  <a:schemeClr val="tx1"/>
                </a:solidFill>
              </a:rPr>
              <a:t>eggs attract flies</a:t>
            </a:r>
            <a:endParaRPr lang="en-US" dirty="0">
              <a:solidFill>
                <a:schemeClr val="tx1"/>
              </a:solidFill>
            </a:endParaRPr>
          </a:p>
          <a:p>
            <a:pPr>
              <a:buFont typeface="Arial" pitchFamily="34" charset="0"/>
              <a:buChar char="•"/>
              <a:defRPr/>
            </a:pPr>
            <a:endParaRPr lang="en-US" dirty="0">
              <a:solidFill>
                <a:schemeClr val="tx1"/>
              </a:solidFill>
            </a:endParaRPr>
          </a:p>
          <a:p>
            <a:pP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Cleaning tools and eggs are </a:t>
            </a:r>
            <a:r>
              <a:rPr lang="en-US" dirty="0" smtClean="0">
                <a:solidFill>
                  <a:schemeClr val="tx1"/>
                </a:solidFill>
              </a:rPr>
              <a:t>stored </a:t>
            </a:r>
            <a:r>
              <a:rPr lang="en-US" dirty="0">
                <a:solidFill>
                  <a:schemeClr val="tx1"/>
                </a:solidFill>
              </a:rPr>
              <a:t>in the same place</a:t>
            </a: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p:txBody>
      </p:sp>
      <p:sp>
        <p:nvSpPr>
          <p:cNvPr id="26" name="Oval 25"/>
          <p:cNvSpPr/>
          <p:nvPr/>
        </p:nvSpPr>
        <p:spPr>
          <a:xfrm>
            <a:off x="4953000" y="2667000"/>
            <a:ext cx="533400" cy="42862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sp>
        <p:nvSpPr>
          <p:cNvPr id="27" name="Oval 26"/>
          <p:cNvSpPr/>
          <p:nvPr/>
        </p:nvSpPr>
        <p:spPr>
          <a:xfrm>
            <a:off x="5562600" y="3762375"/>
            <a:ext cx="533400" cy="42862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117475"/>
            <a:ext cx="8858250" cy="796925"/>
          </a:xfrm>
        </p:spPr>
        <p:txBody>
          <a:bodyPr/>
          <a:lstStyle/>
          <a:p>
            <a:r>
              <a:rPr lang="en-US" sz="3200" dirty="0" smtClean="0">
                <a:solidFill>
                  <a:srgbClr val="000000"/>
                </a:solidFill>
              </a:rPr>
              <a:t>Transporters &amp; Middlemen – Vulnerable Areas</a:t>
            </a:r>
          </a:p>
        </p:txBody>
      </p:sp>
      <p:graphicFrame>
        <p:nvGraphicFramePr>
          <p:cNvPr id="36" name="Table 35"/>
          <p:cNvGraphicFramePr>
            <a:graphicFrameLocks noGrp="1"/>
          </p:cNvGraphicFramePr>
          <p:nvPr/>
        </p:nvGraphicFramePr>
        <p:xfrm>
          <a:off x="0" y="1000125"/>
          <a:ext cx="9144000" cy="5857875"/>
        </p:xfrm>
        <a:graphic>
          <a:graphicData uri="http://schemas.openxmlformats.org/drawingml/2006/table">
            <a:tbl>
              <a:tblPr firstRow="1" bandRow="1">
                <a:tableStyleId>{5C22544A-7EE6-4342-B048-85BDC9FD1C3A}</a:tableStyleId>
              </a:tblPr>
              <a:tblGrid>
                <a:gridCol w="4572000"/>
                <a:gridCol w="4572000"/>
              </a:tblGrid>
              <a:tr h="5857875">
                <a:tc>
                  <a:txBody>
                    <a:bodyPr/>
                    <a:lstStyle/>
                    <a:p>
                      <a:endParaRPr lang="en-US" dirty="0"/>
                    </a:p>
                  </a:txBody>
                  <a:tcPr>
                    <a:lnR w="28575" cap="flat" cmpd="sng" algn="ctr">
                      <a:solidFill>
                        <a:schemeClr val="tx1"/>
                      </a:solidFill>
                      <a:prstDash val="lgDash"/>
                      <a:round/>
                      <a:headEnd type="none" w="med" len="med"/>
                      <a:tailEnd type="none" w="med" len="med"/>
                    </a:lnR>
                    <a:noFill/>
                  </a:tcPr>
                </a:tc>
                <a:tc>
                  <a:txBody>
                    <a:bodyPr/>
                    <a:lstStyle/>
                    <a:p>
                      <a:endParaRPr lang="en-US" dirty="0"/>
                    </a:p>
                  </a:txBody>
                  <a:tcPr>
                    <a:lnL w="28575" cap="flat" cmpd="sng" algn="ctr">
                      <a:solidFill>
                        <a:schemeClr val="tx1"/>
                      </a:solidFill>
                      <a:prstDash val="lgDash"/>
                      <a:round/>
                      <a:headEnd type="none" w="med" len="med"/>
                      <a:tailEnd type="none" w="med" len="med"/>
                    </a:lnL>
                    <a:noFill/>
                  </a:tcPr>
                </a:tc>
              </a:tr>
            </a:tbl>
          </a:graphicData>
        </a:graphic>
      </p:graphicFrame>
      <p:sp>
        <p:nvSpPr>
          <p:cNvPr id="37" name="Rounded Rectangle 36"/>
          <p:cNvSpPr/>
          <p:nvPr/>
        </p:nvSpPr>
        <p:spPr>
          <a:xfrm>
            <a:off x="2071688" y="1785938"/>
            <a:ext cx="2357437" cy="46434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itchFamily="34" charset="0"/>
              <a:buChar char="•"/>
              <a:defRPr/>
            </a:pPr>
            <a:r>
              <a:rPr lang="en-US" dirty="0">
                <a:solidFill>
                  <a:schemeClr val="tx1"/>
                </a:solidFill>
              </a:rPr>
              <a:t> The </a:t>
            </a:r>
            <a:r>
              <a:rPr lang="en-US" dirty="0" smtClean="0">
                <a:solidFill>
                  <a:schemeClr val="tx1"/>
                </a:solidFill>
              </a:rPr>
              <a:t>bus is </a:t>
            </a:r>
            <a:r>
              <a:rPr lang="en-US" dirty="0">
                <a:solidFill>
                  <a:schemeClr val="tx1"/>
                </a:solidFill>
              </a:rPr>
              <a:t>not kept clean</a:t>
            </a: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Poultry crates are not </a:t>
            </a:r>
            <a:r>
              <a:rPr lang="en-US" dirty="0" smtClean="0">
                <a:solidFill>
                  <a:schemeClr val="tx1"/>
                </a:solidFill>
              </a:rPr>
              <a:t>separated </a:t>
            </a:r>
            <a:r>
              <a:rPr lang="en-US" dirty="0">
                <a:solidFill>
                  <a:schemeClr val="tx1"/>
                </a:solidFill>
              </a:rPr>
              <a:t>from other goods</a:t>
            </a: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a:t>
            </a:r>
            <a:r>
              <a:rPr lang="en-US" dirty="0" smtClean="0">
                <a:solidFill>
                  <a:schemeClr val="tx1"/>
                </a:solidFill>
              </a:rPr>
              <a:t>Workers handle crates without </a:t>
            </a:r>
            <a:r>
              <a:rPr lang="en-US" dirty="0">
                <a:solidFill>
                  <a:schemeClr val="tx1"/>
                </a:solidFill>
              </a:rPr>
              <a:t>protective clothing</a:t>
            </a:r>
          </a:p>
        </p:txBody>
      </p:sp>
      <p:sp>
        <p:nvSpPr>
          <p:cNvPr id="38" name="Rounded Rectangle 37"/>
          <p:cNvSpPr/>
          <p:nvPr/>
        </p:nvSpPr>
        <p:spPr>
          <a:xfrm>
            <a:off x="6688138" y="1785938"/>
            <a:ext cx="2357437" cy="46434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dirty="0">
                <a:solidFill>
                  <a:schemeClr val="tx1"/>
                </a:solidFill>
              </a:rPr>
              <a:t> Crates are often </a:t>
            </a:r>
            <a:r>
              <a:rPr lang="en-US" dirty="0" smtClean="0">
                <a:solidFill>
                  <a:schemeClr val="tx1"/>
                </a:solidFill>
              </a:rPr>
              <a:t>small and cramped</a:t>
            </a: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a:t>
            </a:r>
            <a:r>
              <a:rPr lang="en-US" dirty="0" smtClean="0">
                <a:solidFill>
                  <a:schemeClr val="tx1"/>
                </a:solidFill>
              </a:rPr>
              <a:t>Workers handle poultry without protective clothing</a:t>
            </a: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a:t>
            </a:r>
            <a:r>
              <a:rPr lang="en-US" dirty="0" smtClean="0">
                <a:solidFill>
                  <a:schemeClr val="tx1"/>
                </a:solidFill>
              </a:rPr>
              <a:t>Workers handle empty </a:t>
            </a:r>
            <a:r>
              <a:rPr lang="en-US" dirty="0">
                <a:solidFill>
                  <a:schemeClr val="tx1"/>
                </a:solidFill>
              </a:rPr>
              <a:t>crate with bare hands</a:t>
            </a:r>
          </a:p>
        </p:txBody>
      </p:sp>
      <p:pic>
        <p:nvPicPr>
          <p:cNvPr id="17" name="Picture 16" descr="IMG_0794.jpg"/>
          <p:cNvPicPr>
            <a:picLocks noChangeAspect="1"/>
          </p:cNvPicPr>
          <p:nvPr/>
        </p:nvPicPr>
        <p:blipFill>
          <a:blip r:embed="rId2" cstate="print"/>
          <a:stretch>
            <a:fillRect/>
          </a:stretch>
        </p:blipFill>
        <p:spPr>
          <a:xfrm>
            <a:off x="142875" y="3471863"/>
            <a:ext cx="1752600" cy="131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IMG_0813.jpg"/>
          <p:cNvPicPr>
            <a:picLocks noChangeAspect="1"/>
          </p:cNvPicPr>
          <p:nvPr/>
        </p:nvPicPr>
        <p:blipFill>
          <a:blip r:embed="rId3" cstate="print"/>
          <a:stretch>
            <a:fillRect/>
          </a:stretch>
        </p:blipFill>
        <p:spPr>
          <a:xfrm>
            <a:off x="155575" y="5000625"/>
            <a:ext cx="1714500" cy="128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IMG_0750.JPG"/>
          <p:cNvPicPr>
            <a:picLocks noChangeAspect="1"/>
          </p:cNvPicPr>
          <p:nvPr/>
        </p:nvPicPr>
        <p:blipFill>
          <a:blip r:embed="rId4" cstate="print"/>
          <a:stretch>
            <a:fillRect/>
          </a:stretch>
        </p:blipFill>
        <p:spPr>
          <a:xfrm>
            <a:off x="142875" y="1909763"/>
            <a:ext cx="1738313" cy="130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IMG_0855.jpg"/>
          <p:cNvPicPr>
            <a:picLocks noChangeAspect="1"/>
          </p:cNvPicPr>
          <p:nvPr/>
        </p:nvPicPr>
        <p:blipFill>
          <a:blip r:embed="rId5" cstate="print"/>
          <a:stretch>
            <a:fillRect/>
          </a:stretch>
        </p:blipFill>
        <p:spPr>
          <a:xfrm>
            <a:off x="4710113" y="4983163"/>
            <a:ext cx="1771650" cy="133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descr="IMG_0698.JPG"/>
          <p:cNvPicPr>
            <a:picLocks noChangeAspect="1"/>
          </p:cNvPicPr>
          <p:nvPr/>
        </p:nvPicPr>
        <p:blipFill>
          <a:blip r:embed="rId6" cstate="print"/>
          <a:stretch>
            <a:fillRect/>
          </a:stretch>
        </p:blipFill>
        <p:spPr>
          <a:xfrm>
            <a:off x="4714875" y="3460750"/>
            <a:ext cx="1785938" cy="1338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descr="IMG_0710.JPG"/>
          <p:cNvPicPr>
            <a:picLocks noChangeAspect="1"/>
          </p:cNvPicPr>
          <p:nvPr/>
        </p:nvPicPr>
        <p:blipFill>
          <a:blip r:embed="rId7" cstate="print"/>
          <a:stretch>
            <a:fillRect/>
          </a:stretch>
        </p:blipFill>
        <p:spPr>
          <a:xfrm>
            <a:off x="4702175" y="1870075"/>
            <a:ext cx="1809750" cy="1357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Rounded Rectangle 28"/>
          <p:cNvSpPr/>
          <p:nvPr/>
        </p:nvSpPr>
        <p:spPr>
          <a:xfrm>
            <a:off x="5715000" y="1143000"/>
            <a:ext cx="2143125" cy="36671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5138" indent="-465138" algn="ctr">
              <a:spcBef>
                <a:spcPct val="20000"/>
              </a:spcBef>
              <a:buClr>
                <a:srgbClr val="C00000"/>
              </a:buClr>
              <a:buSzPct val="90000"/>
              <a:defRPr/>
            </a:pPr>
            <a:r>
              <a:rPr lang="en-GB" sz="1600" b="1" dirty="0">
                <a:solidFill>
                  <a:prstClr val="black"/>
                </a:solidFill>
              </a:rPr>
              <a:t>Middlemen</a:t>
            </a:r>
            <a:endParaRPr lang="en-GB" b="1" dirty="0"/>
          </a:p>
        </p:txBody>
      </p:sp>
      <p:sp>
        <p:nvSpPr>
          <p:cNvPr id="30" name="Rounded Rectangle 29"/>
          <p:cNvSpPr/>
          <p:nvPr/>
        </p:nvSpPr>
        <p:spPr>
          <a:xfrm>
            <a:off x="1071563" y="1143000"/>
            <a:ext cx="2143125" cy="36671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5138" indent="-465138" algn="ctr">
              <a:spcBef>
                <a:spcPct val="20000"/>
              </a:spcBef>
              <a:buClr>
                <a:srgbClr val="C00000"/>
              </a:buClr>
              <a:buSzPct val="90000"/>
              <a:defRPr/>
            </a:pPr>
            <a:r>
              <a:rPr lang="en-GB" sz="1600" b="1">
                <a:solidFill>
                  <a:prstClr val="black"/>
                </a:solidFill>
              </a:rPr>
              <a:t>Transporters</a:t>
            </a:r>
            <a:endParaRPr lang="en-GB" b="1"/>
          </a:p>
        </p:txBody>
      </p:sp>
      <p:sp>
        <p:nvSpPr>
          <p:cNvPr id="31" name="Oval 30"/>
          <p:cNvSpPr/>
          <p:nvPr/>
        </p:nvSpPr>
        <p:spPr>
          <a:xfrm>
            <a:off x="214313" y="3714750"/>
            <a:ext cx="1571625" cy="42862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descr="IMG_0515.JPG"/>
          <p:cNvPicPr>
            <a:picLocks noChangeAspect="1" noChangeArrowheads="1"/>
          </p:cNvPicPr>
          <p:nvPr/>
        </p:nvPicPr>
        <p:blipFill>
          <a:blip r:embed="rId2" cstate="print"/>
          <a:srcRect/>
          <a:stretch>
            <a:fillRect/>
          </a:stretch>
        </p:blipFill>
        <p:spPr bwMode="auto">
          <a:xfrm>
            <a:off x="152400" y="3910013"/>
            <a:ext cx="1757363" cy="1319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Oval 30"/>
          <p:cNvSpPr/>
          <p:nvPr/>
        </p:nvSpPr>
        <p:spPr>
          <a:xfrm>
            <a:off x="866775" y="3924300"/>
            <a:ext cx="752475" cy="63658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pic>
        <p:nvPicPr>
          <p:cNvPr id="19" name="Picture 4" descr="IMG_0734.JPG"/>
          <p:cNvPicPr>
            <a:picLocks noChangeAspect="1" noChangeArrowheads="1"/>
          </p:cNvPicPr>
          <p:nvPr/>
        </p:nvPicPr>
        <p:blipFill>
          <a:blip r:embed="rId3" cstate="print"/>
          <a:srcRect/>
          <a:stretch>
            <a:fillRect/>
          </a:stretch>
        </p:blipFill>
        <p:spPr bwMode="auto">
          <a:xfrm>
            <a:off x="147638" y="5346700"/>
            <a:ext cx="1757362" cy="131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 name="Oval 33"/>
          <p:cNvSpPr/>
          <p:nvPr/>
        </p:nvSpPr>
        <p:spPr>
          <a:xfrm>
            <a:off x="1066800" y="6172200"/>
            <a:ext cx="690563" cy="5207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pic>
        <p:nvPicPr>
          <p:cNvPr id="23" name="Picture 6" descr="IMG_0822.jpg"/>
          <p:cNvPicPr>
            <a:picLocks noChangeAspect="1" noChangeArrowheads="1"/>
          </p:cNvPicPr>
          <p:nvPr/>
        </p:nvPicPr>
        <p:blipFill>
          <a:blip r:embed="rId4" cstate="print"/>
          <a:srcRect/>
          <a:stretch>
            <a:fillRect/>
          </a:stretch>
        </p:blipFill>
        <p:spPr bwMode="auto">
          <a:xfrm>
            <a:off x="4737100" y="3095625"/>
            <a:ext cx="1757363" cy="131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11" descr="IMG_0513.JPG"/>
          <p:cNvPicPr>
            <a:picLocks noChangeAspect="1" noChangeArrowheads="1"/>
          </p:cNvPicPr>
          <p:nvPr/>
        </p:nvPicPr>
        <p:blipFill>
          <a:blip r:embed="rId5" cstate="print"/>
          <a:srcRect/>
          <a:stretch>
            <a:fillRect/>
          </a:stretch>
        </p:blipFill>
        <p:spPr bwMode="auto">
          <a:xfrm>
            <a:off x="4724400" y="1676400"/>
            <a:ext cx="1757363" cy="131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6" name="Table 35"/>
          <p:cNvGraphicFramePr>
            <a:graphicFrameLocks noGrp="1"/>
          </p:cNvGraphicFramePr>
          <p:nvPr/>
        </p:nvGraphicFramePr>
        <p:xfrm>
          <a:off x="0" y="1000125"/>
          <a:ext cx="9144000" cy="5857875"/>
        </p:xfrm>
        <a:graphic>
          <a:graphicData uri="http://schemas.openxmlformats.org/drawingml/2006/table">
            <a:tbl>
              <a:tblPr firstRow="1" bandRow="1">
                <a:tableStyleId>{5C22544A-7EE6-4342-B048-85BDC9FD1C3A}</a:tableStyleId>
              </a:tblPr>
              <a:tblGrid>
                <a:gridCol w="4572000"/>
                <a:gridCol w="4572000"/>
              </a:tblGrid>
              <a:tr h="5857875">
                <a:tc>
                  <a:txBody>
                    <a:bodyPr/>
                    <a:lstStyle/>
                    <a:p>
                      <a:endParaRPr lang="en-US" dirty="0"/>
                    </a:p>
                  </a:txBody>
                  <a:tcPr>
                    <a:lnR w="28575" cap="flat" cmpd="sng" algn="ctr">
                      <a:solidFill>
                        <a:schemeClr val="tx1"/>
                      </a:solidFill>
                      <a:prstDash val="lgDash"/>
                      <a:round/>
                      <a:headEnd type="none" w="med" len="med"/>
                      <a:tailEnd type="none" w="med" len="med"/>
                    </a:lnR>
                    <a:noFill/>
                  </a:tcPr>
                </a:tc>
                <a:tc>
                  <a:txBody>
                    <a:bodyPr/>
                    <a:lstStyle/>
                    <a:p>
                      <a:endParaRPr lang="en-US" dirty="0"/>
                    </a:p>
                  </a:txBody>
                  <a:tcPr>
                    <a:lnL w="28575" cap="flat" cmpd="sng" algn="ctr">
                      <a:solidFill>
                        <a:schemeClr val="tx1"/>
                      </a:solidFill>
                      <a:prstDash val="lgDash"/>
                      <a:round/>
                      <a:headEnd type="none" w="med" len="med"/>
                      <a:tailEnd type="none" w="med" len="med"/>
                    </a:lnL>
                    <a:noFill/>
                  </a:tcPr>
                </a:tc>
              </a:tr>
            </a:tbl>
          </a:graphicData>
        </a:graphic>
      </p:graphicFrame>
      <p:sp>
        <p:nvSpPr>
          <p:cNvPr id="34832" name="Title 1"/>
          <p:cNvSpPr>
            <a:spLocks noGrp="1"/>
          </p:cNvSpPr>
          <p:nvPr>
            <p:ph type="title"/>
          </p:nvPr>
        </p:nvSpPr>
        <p:spPr>
          <a:xfrm>
            <a:off x="23813" y="152400"/>
            <a:ext cx="8686800" cy="796925"/>
          </a:xfrm>
        </p:spPr>
        <p:txBody>
          <a:bodyPr/>
          <a:lstStyle/>
          <a:p>
            <a:r>
              <a:rPr lang="en-US" sz="3200" dirty="0" smtClean="0"/>
              <a:t>Market vendors – Vulnerable Areas</a:t>
            </a:r>
          </a:p>
        </p:txBody>
      </p:sp>
      <p:sp>
        <p:nvSpPr>
          <p:cNvPr id="37" name="Rounded Rectangle 36"/>
          <p:cNvSpPr/>
          <p:nvPr/>
        </p:nvSpPr>
        <p:spPr>
          <a:xfrm>
            <a:off x="2071688" y="987425"/>
            <a:ext cx="2271712" cy="57864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a:t>
            </a:r>
            <a:r>
              <a:rPr lang="en-US" dirty="0" smtClean="0">
                <a:solidFill>
                  <a:schemeClr val="tx1"/>
                </a:solidFill>
              </a:rPr>
              <a:t>Small, cramped crates</a:t>
            </a: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Poultry moving around freely</a:t>
            </a: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Wild birds </a:t>
            </a:r>
            <a:r>
              <a:rPr lang="en-US" dirty="0" smtClean="0">
                <a:solidFill>
                  <a:schemeClr val="tx1"/>
                </a:solidFill>
              </a:rPr>
              <a:t>mix </a:t>
            </a:r>
            <a:r>
              <a:rPr lang="en-US" dirty="0">
                <a:solidFill>
                  <a:schemeClr val="tx1"/>
                </a:solidFill>
              </a:rPr>
              <a:t>with the poultry</a:t>
            </a: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Floor not kept clean</a:t>
            </a:r>
          </a:p>
          <a:p>
            <a:pPr>
              <a:buFont typeface="Arial" pitchFamily="34" charset="0"/>
              <a:buChar char="•"/>
              <a:defRPr/>
            </a:pPr>
            <a:endParaRPr lang="en-US" dirty="0"/>
          </a:p>
          <a:p>
            <a:pPr>
              <a:buFont typeface="Arial" pitchFamily="34" charset="0"/>
              <a:buChar char="•"/>
              <a:defRPr/>
            </a:pPr>
            <a:endParaRPr lang="en-US" dirty="0"/>
          </a:p>
        </p:txBody>
      </p:sp>
      <p:sp>
        <p:nvSpPr>
          <p:cNvPr id="38" name="Rounded Rectangle 37"/>
          <p:cNvSpPr/>
          <p:nvPr/>
        </p:nvSpPr>
        <p:spPr>
          <a:xfrm>
            <a:off x="6643688" y="1000125"/>
            <a:ext cx="2357437" cy="57864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endParaRPr lang="en-US" dirty="0"/>
          </a:p>
          <a:p>
            <a:pPr>
              <a:buFont typeface="Arial" pitchFamily="34" charset="0"/>
              <a:buChar char="•"/>
              <a:defRPr/>
            </a:pPr>
            <a:r>
              <a:rPr lang="en-US" dirty="0">
                <a:solidFill>
                  <a:schemeClr val="tx1"/>
                </a:solidFill>
              </a:rPr>
              <a:t> </a:t>
            </a:r>
            <a:r>
              <a:rPr lang="en-US" dirty="0" smtClean="0">
                <a:solidFill>
                  <a:schemeClr val="tx1"/>
                </a:solidFill>
              </a:rPr>
              <a:t>Unclean processing utensils</a:t>
            </a: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Poultry not provided with fresh water and food</a:t>
            </a: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endParaRPr lang="en-US" dirty="0">
              <a:solidFill>
                <a:schemeClr val="tx1"/>
              </a:solidFill>
            </a:endParaRPr>
          </a:p>
          <a:p>
            <a:pPr>
              <a:buFont typeface="Arial" pitchFamily="34" charset="0"/>
              <a:buChar char="•"/>
              <a:defRPr/>
            </a:pPr>
            <a:r>
              <a:rPr lang="en-US" dirty="0">
                <a:solidFill>
                  <a:schemeClr val="tx1"/>
                </a:solidFill>
              </a:rPr>
              <a:t> Attraction of many flies</a:t>
            </a:r>
          </a:p>
          <a:p>
            <a:pPr>
              <a:buFont typeface="Arial" pitchFamily="34" charset="0"/>
              <a:buChar char="•"/>
              <a:defRPr/>
            </a:pPr>
            <a:endParaRPr lang="en-US" dirty="0">
              <a:solidFill>
                <a:schemeClr val="tx1"/>
              </a:solidFill>
            </a:endParaRPr>
          </a:p>
          <a:p>
            <a:pPr>
              <a:buFont typeface="Arial" pitchFamily="34" charset="0"/>
              <a:buChar char="•"/>
              <a:defRPr/>
            </a:pPr>
            <a:endParaRPr lang="en-US" dirty="0"/>
          </a:p>
          <a:p>
            <a:pPr>
              <a:buFont typeface="Arial" pitchFamily="34" charset="0"/>
              <a:buChar char="•"/>
              <a:defRPr/>
            </a:pPr>
            <a:endParaRPr lang="en-US" dirty="0"/>
          </a:p>
        </p:txBody>
      </p:sp>
      <p:pic>
        <p:nvPicPr>
          <p:cNvPr id="18" name="Picture 3" descr="IMG_0463.JPG"/>
          <p:cNvPicPr>
            <a:picLocks noChangeAspect="1" noChangeArrowheads="1"/>
          </p:cNvPicPr>
          <p:nvPr/>
        </p:nvPicPr>
        <p:blipFill>
          <a:blip r:embed="rId6" cstate="print"/>
          <a:srcRect/>
          <a:stretch>
            <a:fillRect/>
          </a:stretch>
        </p:blipFill>
        <p:spPr bwMode="auto">
          <a:xfrm>
            <a:off x="147638" y="1047750"/>
            <a:ext cx="1757362" cy="131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8" descr="IMG_0492.JPG"/>
          <p:cNvPicPr>
            <a:picLocks noChangeAspect="1" noChangeArrowheads="1"/>
          </p:cNvPicPr>
          <p:nvPr/>
        </p:nvPicPr>
        <p:blipFill>
          <a:blip r:embed="rId7" cstate="print"/>
          <a:srcRect/>
          <a:stretch>
            <a:fillRect/>
          </a:stretch>
        </p:blipFill>
        <p:spPr bwMode="auto">
          <a:xfrm>
            <a:off x="4737100" y="4518025"/>
            <a:ext cx="1757363" cy="1319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Oval 27"/>
          <p:cNvSpPr/>
          <p:nvPr/>
        </p:nvSpPr>
        <p:spPr>
          <a:xfrm>
            <a:off x="4951413" y="5375275"/>
            <a:ext cx="376237" cy="29051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sp>
        <p:nvSpPr>
          <p:cNvPr id="29" name="Oval 28"/>
          <p:cNvSpPr/>
          <p:nvPr/>
        </p:nvSpPr>
        <p:spPr>
          <a:xfrm>
            <a:off x="6248400" y="4946650"/>
            <a:ext cx="376238" cy="29051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sp>
        <p:nvSpPr>
          <p:cNvPr id="43" name="Oval 42"/>
          <p:cNvSpPr/>
          <p:nvPr/>
        </p:nvSpPr>
        <p:spPr>
          <a:xfrm>
            <a:off x="290513" y="1476375"/>
            <a:ext cx="941387" cy="75247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sp>
        <p:nvSpPr>
          <p:cNvPr id="30" name="Oval 29"/>
          <p:cNvSpPr/>
          <p:nvPr/>
        </p:nvSpPr>
        <p:spPr>
          <a:xfrm>
            <a:off x="5380038" y="3524250"/>
            <a:ext cx="752475" cy="63658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pic>
        <p:nvPicPr>
          <p:cNvPr id="45" name="Picture 4" descr="IMG_0734.JPG"/>
          <p:cNvPicPr>
            <a:picLocks noChangeAspect="1" noChangeArrowheads="1"/>
          </p:cNvPicPr>
          <p:nvPr/>
        </p:nvPicPr>
        <p:blipFill>
          <a:blip r:embed="rId3" cstate="print"/>
          <a:srcRect/>
          <a:stretch>
            <a:fillRect/>
          </a:stretch>
        </p:blipFill>
        <p:spPr bwMode="auto">
          <a:xfrm>
            <a:off x="147638" y="2487613"/>
            <a:ext cx="1757362" cy="131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6" name="Oval 45"/>
          <p:cNvSpPr/>
          <p:nvPr/>
        </p:nvSpPr>
        <p:spPr>
          <a:xfrm>
            <a:off x="1066800" y="3313113"/>
            <a:ext cx="690563" cy="5207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prstDash val="lgDash"/>
              </a:l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274638"/>
            <a:ext cx="8686800" cy="715962"/>
          </a:xfrm>
        </p:spPr>
        <p:txBody>
          <a:bodyPr/>
          <a:lstStyle/>
          <a:p>
            <a:pPr eaLnBrk="1" hangingPunct="1"/>
            <a:r>
              <a:rPr lang="en-GB" dirty="0" smtClean="0"/>
              <a:t>Hierarchy of Needs: Position of Contributors</a:t>
            </a:r>
          </a:p>
        </p:txBody>
      </p:sp>
      <p:sp>
        <p:nvSpPr>
          <p:cNvPr id="10" name="Rounded Rectangle 9"/>
          <p:cNvSpPr/>
          <p:nvPr/>
        </p:nvSpPr>
        <p:spPr>
          <a:xfrm>
            <a:off x="5181600" y="1106488"/>
            <a:ext cx="3581400" cy="4572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smtClean="0">
                <a:solidFill>
                  <a:schemeClr val="tx1"/>
                </a:solidFill>
              </a:rPr>
              <a:t>Aspirations </a:t>
            </a:r>
            <a:r>
              <a:rPr lang="en-GB" sz="2000" b="1" dirty="0">
                <a:solidFill>
                  <a:schemeClr val="tx1"/>
                </a:solidFill>
              </a:rPr>
              <a:t>of Contributors</a:t>
            </a:r>
          </a:p>
          <a:p>
            <a:pPr algn="ctr" fontAlgn="auto">
              <a:spcBef>
                <a:spcPts val="0"/>
              </a:spcBef>
              <a:spcAft>
                <a:spcPts val="0"/>
              </a:spcAft>
              <a:defRPr/>
            </a:pPr>
            <a:endParaRPr lang="en-GB" sz="2000" b="1"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The majority of </a:t>
            </a:r>
            <a:r>
              <a:rPr lang="en-GB" sz="1600" dirty="0" smtClean="0">
                <a:solidFill>
                  <a:schemeClr val="tx1"/>
                </a:solidFill>
              </a:rPr>
              <a:t>contributors do not </a:t>
            </a:r>
            <a:r>
              <a:rPr lang="en-GB" sz="1600" dirty="0">
                <a:solidFill>
                  <a:schemeClr val="tx1"/>
                </a:solidFill>
              </a:rPr>
              <a:t>have high aspirations.</a:t>
            </a:r>
            <a:r>
              <a:rPr lang="en-US" sz="1600" dirty="0">
                <a:solidFill>
                  <a:schemeClr val="tx1"/>
                </a:solidFill>
              </a:rPr>
              <a:t> They </a:t>
            </a:r>
            <a:r>
              <a:rPr lang="en-US" sz="1600" dirty="0" smtClean="0">
                <a:solidFill>
                  <a:schemeClr val="tx1"/>
                </a:solidFill>
              </a:rPr>
              <a:t>get paid daily, as they work, while </a:t>
            </a:r>
            <a:r>
              <a:rPr lang="en-US" sz="1600" dirty="0">
                <a:solidFill>
                  <a:schemeClr val="tx1"/>
                </a:solidFill>
              </a:rPr>
              <a:t>farmers have a more stable source of income.</a:t>
            </a: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This situation leaves them with little opportunity </a:t>
            </a:r>
            <a:r>
              <a:rPr lang="en-GB" sz="1600" dirty="0" smtClean="0">
                <a:solidFill>
                  <a:schemeClr val="tx1"/>
                </a:solidFill>
              </a:rPr>
              <a:t>for change and they find it difficult to aspire for something better.</a:t>
            </a: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Therefore, their </a:t>
            </a:r>
            <a:r>
              <a:rPr lang="en-GB" sz="1600" dirty="0" smtClean="0">
                <a:solidFill>
                  <a:schemeClr val="tx1"/>
                </a:solidFill>
              </a:rPr>
              <a:t>needs are </a:t>
            </a:r>
            <a:r>
              <a:rPr lang="en-GB" sz="1600" dirty="0">
                <a:solidFill>
                  <a:schemeClr val="tx1"/>
                </a:solidFill>
              </a:rPr>
              <a:t>limited to basic safety </a:t>
            </a:r>
            <a:r>
              <a:rPr lang="en-GB" sz="1600" dirty="0" smtClean="0">
                <a:solidFill>
                  <a:schemeClr val="tx1"/>
                </a:solidFill>
              </a:rPr>
              <a:t>to ensure a healthy </a:t>
            </a:r>
            <a:r>
              <a:rPr lang="en-GB" sz="1600" dirty="0">
                <a:solidFill>
                  <a:schemeClr val="tx1"/>
                </a:solidFill>
              </a:rPr>
              <a:t>family and </a:t>
            </a:r>
            <a:r>
              <a:rPr lang="en-GB" sz="1600" dirty="0" smtClean="0">
                <a:solidFill>
                  <a:schemeClr val="tx1"/>
                </a:solidFill>
              </a:rPr>
              <a:t>a standard </a:t>
            </a:r>
            <a:r>
              <a:rPr lang="en-GB" sz="1600" dirty="0">
                <a:solidFill>
                  <a:schemeClr val="tx1"/>
                </a:solidFill>
              </a:rPr>
              <a:t>education for their </a:t>
            </a:r>
            <a:r>
              <a:rPr lang="en-GB" sz="1600" dirty="0" smtClean="0">
                <a:solidFill>
                  <a:schemeClr val="tx1"/>
                </a:solidFill>
              </a:rPr>
              <a:t>children.</a:t>
            </a:r>
            <a:endParaRPr lang="en-GB" sz="1600" dirty="0">
              <a:solidFill>
                <a:schemeClr val="tx1"/>
              </a:solidFill>
            </a:endParaRPr>
          </a:p>
        </p:txBody>
      </p:sp>
      <p:graphicFrame>
        <p:nvGraphicFramePr>
          <p:cNvPr id="11" name="Diagram 10"/>
          <p:cNvGraphicFramePr/>
          <p:nvPr/>
        </p:nvGraphicFramePr>
        <p:xfrm>
          <a:off x="228600" y="1574800"/>
          <a:ext cx="472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5" name="TextBox 4"/>
          <p:cNvSpPr txBox="1">
            <a:spLocks noChangeArrowheads="1"/>
          </p:cNvSpPr>
          <p:nvPr/>
        </p:nvSpPr>
        <p:spPr bwMode="auto">
          <a:xfrm>
            <a:off x="330200" y="6048375"/>
            <a:ext cx="1574800" cy="276225"/>
          </a:xfrm>
          <a:prstGeom prst="rect">
            <a:avLst/>
          </a:prstGeom>
          <a:noFill/>
          <a:ln w="9525">
            <a:noFill/>
            <a:miter lim="800000"/>
            <a:headEnd/>
            <a:tailEnd/>
          </a:ln>
        </p:spPr>
        <p:txBody>
          <a:bodyPr wrap="none">
            <a:spAutoFit/>
          </a:bodyPr>
          <a:lstStyle/>
          <a:p>
            <a:r>
              <a:rPr lang="en-GB" sz="1200">
                <a:latin typeface="Calibri" charset="0"/>
              </a:rPr>
              <a:t>*SA=Self Actualisation</a:t>
            </a:r>
          </a:p>
        </p:txBody>
      </p:sp>
      <p:sp>
        <p:nvSpPr>
          <p:cNvPr id="6" name="TextBox 5"/>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
        <p:nvSpPr>
          <p:cNvPr id="8" name="Left Arrow 7"/>
          <p:cNvSpPr/>
          <p:nvPr/>
        </p:nvSpPr>
        <p:spPr>
          <a:xfrm>
            <a:off x="4343400" y="4114800"/>
            <a:ext cx="762000" cy="609600"/>
          </a:xfrm>
          <a:prstGeom prst="leftArrow">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dirty="0" smtClean="0"/>
              <a:t>Health Concerns of Contributors</a:t>
            </a:r>
          </a:p>
        </p:txBody>
      </p:sp>
      <p:sp>
        <p:nvSpPr>
          <p:cNvPr id="10" name="TextBox 9"/>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
        <p:nvSpPr>
          <p:cNvPr id="36868" name="Content Placeholder 2"/>
          <p:cNvSpPr>
            <a:spLocks noGrp="1"/>
          </p:cNvSpPr>
          <p:nvPr>
            <p:ph idx="1"/>
          </p:nvPr>
        </p:nvSpPr>
        <p:spPr>
          <a:xfrm>
            <a:off x="533400" y="1066800"/>
            <a:ext cx="8077200" cy="838200"/>
          </a:xfrm>
        </p:spPr>
        <p:txBody>
          <a:bodyPr/>
          <a:lstStyle/>
          <a:p>
            <a:pPr algn="just" eaLnBrk="1" hangingPunct="1">
              <a:buNone/>
            </a:pPr>
            <a:r>
              <a:rPr lang="en-US" dirty="0" smtClean="0"/>
              <a:t>Contributors report similar health concerns as farmers.</a:t>
            </a:r>
          </a:p>
          <a:p>
            <a:pPr algn="just" eaLnBrk="1" hangingPunct="1">
              <a:buNone/>
            </a:pPr>
            <a:endParaRPr lang="en-US" sz="1800" dirty="0" smtClean="0"/>
          </a:p>
        </p:txBody>
      </p:sp>
      <p:sp>
        <p:nvSpPr>
          <p:cNvPr id="11" name="Rounded Rectangle 10"/>
          <p:cNvSpPr/>
          <p:nvPr/>
        </p:nvSpPr>
        <p:spPr>
          <a:xfrm>
            <a:off x="1143000" y="2057400"/>
            <a:ext cx="1905000" cy="6858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 1 </a:t>
            </a:r>
            <a:endParaRPr lang="en-GB" dirty="0" smtClean="0"/>
          </a:p>
          <a:p>
            <a:pPr algn="ctr" fontAlgn="auto">
              <a:spcBef>
                <a:spcPts val="0"/>
              </a:spcBef>
              <a:spcAft>
                <a:spcPts val="0"/>
              </a:spcAft>
              <a:defRPr/>
            </a:pPr>
            <a:r>
              <a:rPr lang="en-GB" dirty="0" smtClean="0"/>
              <a:t>Cancer</a:t>
            </a:r>
            <a:endParaRPr lang="en-GB" dirty="0"/>
          </a:p>
        </p:txBody>
      </p:sp>
      <p:sp>
        <p:nvSpPr>
          <p:cNvPr id="12" name="Rounded Rectangle 11"/>
          <p:cNvSpPr/>
          <p:nvPr/>
        </p:nvSpPr>
        <p:spPr>
          <a:xfrm>
            <a:off x="1219200" y="3962400"/>
            <a:ext cx="1905000" cy="685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bg1"/>
                </a:solidFill>
              </a:rPr>
              <a:t>No. 2 </a:t>
            </a:r>
            <a:endParaRPr lang="en-GB" dirty="0" smtClean="0">
              <a:solidFill>
                <a:schemeClr val="bg1"/>
              </a:solidFill>
            </a:endParaRPr>
          </a:p>
          <a:p>
            <a:pPr algn="ctr" fontAlgn="auto">
              <a:spcBef>
                <a:spcPts val="0"/>
              </a:spcBef>
              <a:spcAft>
                <a:spcPts val="0"/>
              </a:spcAft>
              <a:defRPr/>
            </a:pPr>
            <a:r>
              <a:rPr lang="en-GB" dirty="0" smtClean="0">
                <a:solidFill>
                  <a:schemeClr val="bg1"/>
                </a:solidFill>
              </a:rPr>
              <a:t>Flu </a:t>
            </a:r>
            <a:r>
              <a:rPr lang="en-GB" dirty="0">
                <a:solidFill>
                  <a:schemeClr val="bg1"/>
                </a:solidFill>
              </a:rPr>
              <a:t>or Cold</a:t>
            </a:r>
          </a:p>
        </p:txBody>
      </p:sp>
      <p:sp>
        <p:nvSpPr>
          <p:cNvPr id="13" name="Content Placeholder 2"/>
          <p:cNvSpPr txBox="1">
            <a:spLocks/>
          </p:cNvSpPr>
          <p:nvPr/>
        </p:nvSpPr>
        <p:spPr bwMode="auto">
          <a:xfrm>
            <a:off x="3505200" y="1905000"/>
            <a:ext cx="5105400" cy="4724400"/>
          </a:xfrm>
          <a:prstGeom prst="rect">
            <a:avLst/>
          </a:prstGeom>
          <a:noFill/>
          <a:ln w="9525">
            <a:noFill/>
            <a:miter lim="800000"/>
            <a:headEnd/>
            <a:tailEnd/>
          </a:ln>
        </p:spPr>
        <p:txBody>
          <a:bodyPr/>
          <a:lstStyle/>
          <a:p>
            <a:pPr marL="465138" indent="-465138" algn="just" eaLnBrk="0" fontAlgn="auto" hangingPunct="0">
              <a:spcBef>
                <a:spcPts val="0"/>
              </a:spcBef>
              <a:spcAft>
                <a:spcPts val="0"/>
              </a:spcAft>
              <a:buClr>
                <a:srgbClr val="C00000"/>
              </a:buClr>
              <a:buSzPct val="90000"/>
              <a:buFont typeface="Wingdings 3" pitchFamily="18" charset="2"/>
              <a:buChar char=""/>
              <a:defRPr/>
            </a:pPr>
            <a:r>
              <a:rPr lang="en-GB" dirty="0">
                <a:latin typeface="+mn-lt"/>
              </a:rPr>
              <a:t>Cancer is the leading health concern of </a:t>
            </a:r>
            <a:r>
              <a:rPr lang="en-GB" dirty="0" smtClean="0">
                <a:latin typeface="+mn-lt"/>
              </a:rPr>
              <a:t>contributors. They consider it a fatal disease, caused by harmful chemicals in foods and beverages. They believe that cancer is incurable and fatal.</a:t>
            </a:r>
            <a:endParaRPr lang="en-GB" dirty="0">
              <a:latin typeface="+mn-lt"/>
            </a:endParaRPr>
          </a:p>
          <a:p>
            <a:pPr marL="465138" indent="-465138" algn="just" eaLnBrk="0" fontAlgn="auto" hangingPunct="0">
              <a:spcBef>
                <a:spcPts val="0"/>
              </a:spcBef>
              <a:spcAft>
                <a:spcPts val="0"/>
              </a:spcAft>
              <a:buClr>
                <a:srgbClr val="C00000"/>
              </a:buClr>
              <a:buSzPct val="90000"/>
              <a:defRPr/>
            </a:pPr>
            <a:endParaRPr lang="en-GB" dirty="0" smtClean="0">
              <a:latin typeface="+mn-lt"/>
            </a:endParaRPr>
          </a:p>
          <a:p>
            <a:pPr marL="465138" indent="-465138" algn="just" eaLnBrk="0" fontAlgn="auto" hangingPunct="0">
              <a:spcBef>
                <a:spcPts val="0"/>
              </a:spcBef>
              <a:spcAft>
                <a:spcPts val="0"/>
              </a:spcAft>
              <a:buClr>
                <a:srgbClr val="C00000"/>
              </a:buClr>
              <a:buSzPct val="90000"/>
              <a:defRPr/>
            </a:pPr>
            <a:endParaRPr lang="en-GB" dirty="0" smtClean="0">
              <a:latin typeface="+mn-lt"/>
            </a:endParaRPr>
          </a:p>
          <a:p>
            <a:pPr marL="465138" indent="-465138" algn="just" eaLnBrk="0" fontAlgn="auto" hangingPunct="0">
              <a:spcBef>
                <a:spcPts val="0"/>
              </a:spcBef>
              <a:spcAft>
                <a:spcPts val="0"/>
              </a:spcAft>
              <a:buClr>
                <a:srgbClr val="C00000"/>
              </a:buClr>
              <a:buSzPct val="90000"/>
              <a:buFont typeface="Wingdings 3" pitchFamily="18" charset="2"/>
              <a:buChar char=""/>
              <a:defRPr/>
            </a:pPr>
            <a:r>
              <a:rPr lang="en-GB" dirty="0" smtClean="0">
                <a:latin typeface="+mn-lt"/>
              </a:rPr>
              <a:t>Other </a:t>
            </a:r>
            <a:r>
              <a:rPr lang="en-GB" dirty="0">
                <a:latin typeface="+mn-lt"/>
              </a:rPr>
              <a:t>health </a:t>
            </a:r>
            <a:r>
              <a:rPr lang="en-GB" dirty="0" smtClean="0">
                <a:latin typeface="+mn-lt"/>
              </a:rPr>
              <a:t>concerns were </a:t>
            </a:r>
            <a:r>
              <a:rPr lang="en-GB" dirty="0">
                <a:latin typeface="+mn-lt"/>
              </a:rPr>
              <a:t>referred to as normal diseases, </a:t>
            </a:r>
            <a:r>
              <a:rPr lang="en-GB" dirty="0" smtClean="0">
                <a:latin typeface="+mn-lt"/>
              </a:rPr>
              <a:t>including common </a:t>
            </a:r>
            <a:r>
              <a:rPr lang="en-GB" dirty="0">
                <a:latin typeface="+mn-lt"/>
              </a:rPr>
              <a:t>flu or cold. These diseases occur more frequently and can affect both adults and </a:t>
            </a:r>
            <a:r>
              <a:rPr lang="en-GB" dirty="0" smtClean="0">
                <a:latin typeface="+mn-lt"/>
              </a:rPr>
              <a:t>children, </a:t>
            </a:r>
            <a:r>
              <a:rPr lang="en-GB" dirty="0">
                <a:latin typeface="+mn-lt"/>
              </a:rPr>
              <a:t>preventing them from working or going to school.</a:t>
            </a:r>
            <a:endParaRPr lang="en-GB" dirty="0">
              <a:solidFill>
                <a:schemeClr val="bg1"/>
              </a:solidFill>
              <a:latin typeface="+mn-lt"/>
            </a:endParaRPr>
          </a:p>
          <a:p>
            <a:pPr marL="465138" indent="-465138" algn="just" eaLnBrk="0" fontAlgn="auto" hangingPunct="0">
              <a:spcBef>
                <a:spcPts val="0"/>
              </a:spcBef>
              <a:spcAft>
                <a:spcPts val="0"/>
              </a:spcAft>
              <a:buClr>
                <a:srgbClr val="C00000"/>
              </a:buClr>
              <a:buSzPct val="90000"/>
              <a:buFont typeface="Wingdings 3" pitchFamily="18" charset="2"/>
              <a:buChar char=""/>
              <a:defRPr/>
            </a:pPr>
            <a:endParaRPr lang="en-GB" i="1" dirty="0">
              <a:latin typeface="+mn-lt"/>
            </a:endParaRPr>
          </a:p>
          <a:p>
            <a:pPr marL="465138" indent="-465138" algn="just">
              <a:spcBef>
                <a:spcPct val="20000"/>
              </a:spcBef>
              <a:buClr>
                <a:srgbClr val="C00000"/>
              </a:buClr>
              <a:buSzPct val="90000"/>
              <a:defRPr/>
            </a:pPr>
            <a:endParaRPr lang="en-US" dirty="0">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274638"/>
            <a:ext cx="8458200" cy="715962"/>
          </a:xfrm>
        </p:spPr>
        <p:txBody>
          <a:bodyPr/>
          <a:lstStyle/>
          <a:p>
            <a:pPr eaLnBrk="1" hangingPunct="1"/>
            <a:r>
              <a:rPr lang="en-GB" dirty="0" smtClean="0"/>
              <a:t>Relationship of AI to other Major Concerns</a:t>
            </a:r>
          </a:p>
        </p:txBody>
      </p:sp>
      <p:sp>
        <p:nvSpPr>
          <p:cNvPr id="37891" name="Content Placeholder 2"/>
          <p:cNvSpPr>
            <a:spLocks noGrp="1"/>
          </p:cNvSpPr>
          <p:nvPr>
            <p:ph idx="1"/>
          </p:nvPr>
        </p:nvSpPr>
        <p:spPr>
          <a:xfrm>
            <a:off x="4572000" y="1295400"/>
            <a:ext cx="4114800" cy="4800600"/>
          </a:xfrm>
        </p:spPr>
        <p:txBody>
          <a:bodyPr/>
          <a:lstStyle/>
          <a:p>
            <a:pPr algn="just" eaLnBrk="1" hangingPunct="1"/>
            <a:r>
              <a:rPr lang="en-US" sz="1800" dirty="0" smtClean="0"/>
              <a:t>Similar to farmers, contributors’ highest concern is that their children are educated and prepared for a successful career.</a:t>
            </a:r>
          </a:p>
          <a:p>
            <a:pPr algn="just" eaLnBrk="1" hangingPunct="1">
              <a:buNone/>
            </a:pPr>
            <a:endParaRPr lang="en-US" sz="1800" dirty="0" smtClean="0"/>
          </a:p>
          <a:p>
            <a:pPr algn="just" eaLnBrk="1" hangingPunct="1">
              <a:buNone/>
            </a:pPr>
            <a:endParaRPr lang="en-US" sz="1000" dirty="0" smtClean="0"/>
          </a:p>
          <a:p>
            <a:pPr algn="just" eaLnBrk="1" hangingPunct="1"/>
            <a:r>
              <a:rPr lang="en-US" sz="1800" dirty="0" smtClean="0"/>
              <a:t>Health is also a major concern. But unlike the farmers, AI is not mentioned by most of the contributors.</a:t>
            </a:r>
          </a:p>
          <a:p>
            <a:pPr algn="just" eaLnBrk="1" hangingPunct="1">
              <a:buNone/>
            </a:pPr>
            <a:endParaRPr lang="en-US" sz="1800" dirty="0" smtClean="0"/>
          </a:p>
          <a:p>
            <a:pPr algn="just" eaLnBrk="1" hangingPunct="1">
              <a:buNone/>
            </a:pPr>
            <a:endParaRPr lang="en-US" sz="1000" dirty="0" smtClean="0"/>
          </a:p>
          <a:p>
            <a:pPr algn="just" eaLnBrk="1" hangingPunct="1"/>
            <a:r>
              <a:rPr lang="en-US" sz="1800" dirty="0" smtClean="0"/>
              <a:t>Household income is the lowest concern.</a:t>
            </a:r>
          </a:p>
          <a:p>
            <a:pPr algn="just" eaLnBrk="1" hangingPunct="1">
              <a:buNone/>
            </a:pPr>
            <a:endParaRPr lang="en-US" sz="1800" dirty="0" smtClean="0"/>
          </a:p>
          <a:p>
            <a:pPr algn="just" eaLnBrk="1" hangingPunct="1">
              <a:buNone/>
            </a:pPr>
            <a:endParaRPr lang="en-US" sz="1000" dirty="0" smtClean="0"/>
          </a:p>
          <a:p>
            <a:pPr algn="just" eaLnBrk="1" hangingPunct="1"/>
            <a:r>
              <a:rPr lang="en-US" sz="1800" dirty="0" smtClean="0"/>
              <a:t>Social concerns were not mentioned.</a:t>
            </a:r>
          </a:p>
          <a:p>
            <a:pPr algn="just" eaLnBrk="1" hangingPunct="1"/>
            <a:endParaRPr lang="en-US" sz="1800" dirty="0" smtClean="0"/>
          </a:p>
          <a:p>
            <a:pPr algn="just" eaLnBrk="1" hangingPunct="1">
              <a:buNone/>
            </a:pPr>
            <a:endParaRPr lang="en-US" sz="2000" dirty="0" smtClean="0"/>
          </a:p>
        </p:txBody>
      </p:sp>
      <p:sp>
        <p:nvSpPr>
          <p:cNvPr id="10" name="TextBox 9"/>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
        <p:nvSpPr>
          <p:cNvPr id="12" name="Oval 11"/>
          <p:cNvSpPr/>
          <p:nvPr/>
        </p:nvSpPr>
        <p:spPr>
          <a:xfrm>
            <a:off x="2209800" y="4876800"/>
            <a:ext cx="1676400" cy="1676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Social</a:t>
            </a:r>
          </a:p>
        </p:txBody>
      </p:sp>
      <p:sp>
        <p:nvSpPr>
          <p:cNvPr id="16" name="Oval 15"/>
          <p:cNvSpPr/>
          <p:nvPr/>
        </p:nvSpPr>
        <p:spPr>
          <a:xfrm>
            <a:off x="990600" y="1143000"/>
            <a:ext cx="1828800" cy="1752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Education for successful</a:t>
            </a:r>
          </a:p>
          <a:p>
            <a:pPr algn="ctr" fontAlgn="auto">
              <a:spcBef>
                <a:spcPts val="0"/>
              </a:spcBef>
              <a:spcAft>
                <a:spcPts val="0"/>
              </a:spcAft>
              <a:defRPr/>
            </a:pPr>
            <a:r>
              <a:rPr lang="en-US" b="1" dirty="0">
                <a:solidFill>
                  <a:schemeClr val="tx1"/>
                </a:solidFill>
              </a:rPr>
              <a:t>Career</a:t>
            </a:r>
          </a:p>
        </p:txBody>
      </p:sp>
      <p:sp>
        <p:nvSpPr>
          <p:cNvPr id="18" name="Oval 17"/>
          <p:cNvSpPr/>
          <p:nvPr/>
        </p:nvSpPr>
        <p:spPr>
          <a:xfrm>
            <a:off x="838200" y="36576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Economic</a:t>
            </a:r>
          </a:p>
        </p:txBody>
      </p:sp>
      <p:sp>
        <p:nvSpPr>
          <p:cNvPr id="19" name="Oval 18"/>
          <p:cNvSpPr/>
          <p:nvPr/>
        </p:nvSpPr>
        <p:spPr>
          <a:xfrm>
            <a:off x="1828800" y="2438400"/>
            <a:ext cx="1676400" cy="1676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Health</a:t>
            </a:r>
          </a:p>
        </p:txBody>
      </p:sp>
      <p:sp>
        <p:nvSpPr>
          <p:cNvPr id="20" name="Oval 19"/>
          <p:cNvSpPr/>
          <p:nvPr/>
        </p:nvSpPr>
        <p:spPr>
          <a:xfrm>
            <a:off x="2362200" y="3733800"/>
            <a:ext cx="5334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AI</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mtClean="0"/>
              <a:t>Health Belief Model (HBM)</a:t>
            </a:r>
          </a:p>
        </p:txBody>
      </p:sp>
      <p:sp>
        <p:nvSpPr>
          <p:cNvPr id="7" name="Right Arrow 6"/>
          <p:cNvSpPr/>
          <p:nvPr/>
        </p:nvSpPr>
        <p:spPr>
          <a:xfrm>
            <a:off x="2933700" y="19335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00" b="1" dirty="0">
                <a:solidFill>
                  <a:srgbClr val="FF0000"/>
                </a:solidFill>
              </a:rPr>
              <a:t>No</a:t>
            </a:r>
          </a:p>
        </p:txBody>
      </p:sp>
      <p:sp>
        <p:nvSpPr>
          <p:cNvPr id="21" name="Rounded Rectangle 20"/>
          <p:cNvSpPr/>
          <p:nvPr/>
        </p:nvSpPr>
        <p:spPr>
          <a:xfrm>
            <a:off x="3543300" y="18288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Lack of experience or knowledge</a:t>
            </a:r>
          </a:p>
        </p:txBody>
      </p:sp>
      <p:sp>
        <p:nvSpPr>
          <p:cNvPr id="25" name="Right Arrow 24"/>
          <p:cNvSpPr/>
          <p:nvPr/>
        </p:nvSpPr>
        <p:spPr>
          <a:xfrm>
            <a:off x="5829300" y="19335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000" b="1" dirty="0">
              <a:solidFill>
                <a:srgbClr val="FF0000"/>
              </a:solidFill>
            </a:endParaRPr>
          </a:p>
        </p:txBody>
      </p:sp>
      <p:sp>
        <p:nvSpPr>
          <p:cNvPr id="29" name="Rounded Rectangle 28"/>
          <p:cNvSpPr/>
          <p:nvPr/>
        </p:nvSpPr>
        <p:spPr>
          <a:xfrm>
            <a:off x="6438900" y="1828800"/>
            <a:ext cx="22479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Provide clear/ visual evidence of the threat of AI</a:t>
            </a:r>
          </a:p>
        </p:txBody>
      </p:sp>
      <p:sp>
        <p:nvSpPr>
          <p:cNvPr id="38919" name="TextBox 33"/>
          <p:cNvSpPr txBox="1">
            <a:spLocks noChangeArrowheads="1"/>
          </p:cNvSpPr>
          <p:nvPr/>
        </p:nvSpPr>
        <p:spPr bwMode="auto">
          <a:xfrm>
            <a:off x="4152900" y="1447800"/>
            <a:ext cx="914400" cy="369888"/>
          </a:xfrm>
          <a:prstGeom prst="rect">
            <a:avLst/>
          </a:prstGeom>
          <a:noFill/>
          <a:ln w="9525">
            <a:noFill/>
            <a:miter lim="800000"/>
            <a:headEnd/>
            <a:tailEnd/>
          </a:ln>
        </p:spPr>
        <p:txBody>
          <a:bodyPr wrap="none">
            <a:spAutoFit/>
          </a:bodyPr>
          <a:lstStyle/>
          <a:p>
            <a:r>
              <a:rPr lang="en-GB" u="sng">
                <a:latin typeface="Calibri" charset="0"/>
              </a:rPr>
              <a:t>Barriers</a:t>
            </a:r>
          </a:p>
        </p:txBody>
      </p:sp>
      <p:sp>
        <p:nvSpPr>
          <p:cNvPr id="38920" name="TextBox 34"/>
          <p:cNvSpPr txBox="1">
            <a:spLocks noChangeArrowheads="1"/>
          </p:cNvSpPr>
          <p:nvPr/>
        </p:nvSpPr>
        <p:spPr bwMode="auto">
          <a:xfrm>
            <a:off x="6708775" y="1447800"/>
            <a:ext cx="1673225" cy="369888"/>
          </a:xfrm>
          <a:prstGeom prst="rect">
            <a:avLst/>
          </a:prstGeom>
          <a:noFill/>
          <a:ln w="9525">
            <a:noFill/>
            <a:miter lim="800000"/>
            <a:headEnd/>
            <a:tailEnd/>
          </a:ln>
        </p:spPr>
        <p:txBody>
          <a:bodyPr wrap="none">
            <a:spAutoFit/>
          </a:bodyPr>
          <a:lstStyle/>
          <a:p>
            <a:r>
              <a:rPr lang="en-GB" u="sng">
                <a:latin typeface="Calibri" charset="0"/>
              </a:rPr>
              <a:t>Communication</a:t>
            </a:r>
          </a:p>
        </p:txBody>
      </p:sp>
      <p:sp>
        <p:nvSpPr>
          <p:cNvPr id="13" name="Content Placeholder 2"/>
          <p:cNvSpPr txBox="1">
            <a:spLocks/>
          </p:cNvSpPr>
          <p:nvPr/>
        </p:nvSpPr>
        <p:spPr bwMode="auto">
          <a:xfrm>
            <a:off x="3505200" y="3124200"/>
            <a:ext cx="5181600" cy="2819400"/>
          </a:xfrm>
          <a:prstGeom prst="rect">
            <a:avLst/>
          </a:prstGeom>
          <a:noFill/>
          <a:ln w="9525">
            <a:noFill/>
            <a:miter lim="800000"/>
            <a:headEnd/>
            <a:tailEnd/>
          </a:ln>
        </p:spPr>
        <p:txBody>
          <a:bodyPr/>
          <a:lstStyle/>
          <a:p>
            <a:pPr marL="465138" indent="-465138" algn="just" eaLnBrk="0" hangingPunct="0">
              <a:spcBef>
                <a:spcPct val="20000"/>
              </a:spcBef>
              <a:buClr>
                <a:srgbClr val="C00000"/>
              </a:buClr>
              <a:buSzPct val="90000"/>
              <a:buFont typeface="Wingdings 3" pitchFamily="18" charset="2"/>
              <a:buChar char=""/>
              <a:defRPr/>
            </a:pPr>
            <a:r>
              <a:rPr lang="en-US" dirty="0">
                <a:latin typeface="+mn-lt"/>
              </a:rPr>
              <a:t>Contributors </a:t>
            </a:r>
            <a:r>
              <a:rPr lang="en-US" dirty="0" smtClean="0">
                <a:latin typeface="+mn-lt"/>
              </a:rPr>
              <a:t>ignore </a:t>
            </a:r>
            <a:r>
              <a:rPr lang="en-US" dirty="0">
                <a:latin typeface="+mn-lt"/>
              </a:rPr>
              <a:t>the threat of </a:t>
            </a:r>
            <a:r>
              <a:rPr lang="en-US" dirty="0" smtClean="0">
                <a:latin typeface="+mn-lt"/>
              </a:rPr>
              <a:t>AI: </a:t>
            </a:r>
            <a:r>
              <a:rPr lang="en-US" b="1" dirty="0" smtClean="0">
                <a:latin typeface="+mn-lt"/>
              </a:rPr>
              <a:t>Lowest level of HBM</a:t>
            </a:r>
            <a:endParaRPr lang="en-US" b="1" dirty="0">
              <a:latin typeface="+mn-lt"/>
            </a:endParaRPr>
          </a:p>
          <a:p>
            <a:pPr marL="742950" lvl="1" indent="-285750" algn="just" eaLnBrk="0" hangingPunct="0">
              <a:spcBef>
                <a:spcPct val="20000"/>
              </a:spcBef>
              <a:buClr>
                <a:srgbClr val="C00000"/>
              </a:buClr>
              <a:buSzPct val="75000"/>
              <a:buFont typeface="Wingdings 3" pitchFamily="18" charset="2"/>
              <a:buChar char="u"/>
              <a:defRPr/>
            </a:pPr>
            <a:r>
              <a:rPr lang="en-US" dirty="0">
                <a:latin typeface="+mn-lt"/>
                <a:sym typeface="Wingdings" pitchFamily="2" charset="2"/>
              </a:rPr>
              <a:t>They have </a:t>
            </a:r>
            <a:r>
              <a:rPr lang="en-US" dirty="0" smtClean="0">
                <a:latin typeface="+mn-lt"/>
                <a:sym typeface="Wingdings" pitchFamily="2" charset="2"/>
              </a:rPr>
              <a:t>not experienced AI.</a:t>
            </a:r>
            <a:endParaRPr lang="en-US" dirty="0">
              <a:latin typeface="+mn-lt"/>
              <a:sym typeface="Wingdings" pitchFamily="2" charset="2"/>
            </a:endParaRPr>
          </a:p>
          <a:p>
            <a:pPr marL="742950" lvl="1" indent="-285750" algn="just" eaLnBrk="0" hangingPunct="0">
              <a:spcBef>
                <a:spcPct val="20000"/>
              </a:spcBef>
              <a:buClr>
                <a:srgbClr val="C00000"/>
              </a:buClr>
              <a:buSzPct val="75000"/>
              <a:buFont typeface="Wingdings 3" pitchFamily="18" charset="2"/>
              <a:buChar char="u"/>
              <a:defRPr/>
            </a:pPr>
            <a:r>
              <a:rPr lang="en-US" dirty="0">
                <a:latin typeface="+mn-lt"/>
                <a:sym typeface="Wingdings" pitchFamily="2" charset="2"/>
              </a:rPr>
              <a:t>A</a:t>
            </a:r>
            <a:r>
              <a:rPr lang="en-US" dirty="0" smtClean="0">
                <a:latin typeface="+mn-lt"/>
                <a:sym typeface="Wingdings" pitchFamily="2" charset="2"/>
              </a:rPr>
              <a:t>n outbreak may have </a:t>
            </a:r>
            <a:r>
              <a:rPr lang="en-US" dirty="0">
                <a:latin typeface="+mn-lt"/>
                <a:sym typeface="Wingdings" pitchFamily="2" charset="2"/>
              </a:rPr>
              <a:t>a serious impact on their </a:t>
            </a:r>
            <a:r>
              <a:rPr lang="en-US" dirty="0" smtClean="0">
                <a:latin typeface="+mn-lt"/>
                <a:sym typeface="Wingdings" pitchFamily="2" charset="2"/>
              </a:rPr>
              <a:t>businesses but they believe they can find other work.</a:t>
            </a:r>
            <a:endParaRPr lang="en-US" dirty="0">
              <a:latin typeface="+mn-lt"/>
              <a:sym typeface="Wingdings" pitchFamily="2" charset="2"/>
            </a:endParaRPr>
          </a:p>
          <a:p>
            <a:pPr marL="742950" lvl="1" indent="-285750" algn="just" eaLnBrk="0" hangingPunct="0">
              <a:spcBef>
                <a:spcPct val="20000"/>
              </a:spcBef>
              <a:buClr>
                <a:srgbClr val="C00000"/>
              </a:buClr>
              <a:buSzPct val="75000"/>
              <a:buFont typeface="Wingdings 3" pitchFamily="18" charset="2"/>
              <a:buChar char="u"/>
              <a:defRPr/>
            </a:pPr>
            <a:r>
              <a:rPr lang="en-US" dirty="0">
                <a:latin typeface="+mn-lt"/>
                <a:sym typeface="Wingdings" pitchFamily="2" charset="2"/>
              </a:rPr>
              <a:t>They </a:t>
            </a:r>
            <a:r>
              <a:rPr lang="en-US" dirty="0" smtClean="0">
                <a:latin typeface="+mn-lt"/>
                <a:sym typeface="Wingdings" pitchFamily="2" charset="2"/>
              </a:rPr>
              <a:t>trust </a:t>
            </a:r>
            <a:r>
              <a:rPr lang="en-US" dirty="0">
                <a:latin typeface="+mn-lt"/>
                <a:sym typeface="Wingdings" pitchFamily="2" charset="2"/>
              </a:rPr>
              <a:t>the government quarantine </a:t>
            </a:r>
            <a:r>
              <a:rPr lang="en-US" dirty="0" smtClean="0">
                <a:latin typeface="+mn-lt"/>
                <a:sym typeface="Wingdings" pitchFamily="2" charset="2"/>
              </a:rPr>
              <a:t>system.</a:t>
            </a:r>
            <a:endParaRPr lang="en-US" dirty="0">
              <a:latin typeface="+mn-lt"/>
              <a:sym typeface="Wingdings" pitchFamily="2" charset="2"/>
            </a:endParaRPr>
          </a:p>
        </p:txBody>
      </p:sp>
      <p:sp>
        <p:nvSpPr>
          <p:cNvPr id="14" name="Rounded Rectangle 13"/>
          <p:cNvSpPr/>
          <p:nvPr/>
        </p:nvSpPr>
        <p:spPr>
          <a:xfrm>
            <a:off x="609600" y="18288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AI is believed to be a threat</a:t>
            </a:r>
          </a:p>
        </p:txBody>
      </p:sp>
      <p:sp>
        <p:nvSpPr>
          <p:cNvPr id="15" name="Rounded Rectangle 14"/>
          <p:cNvSpPr/>
          <p:nvPr/>
        </p:nvSpPr>
        <p:spPr>
          <a:xfrm>
            <a:off x="609600" y="28702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Believe that AI can be avoided</a:t>
            </a:r>
          </a:p>
        </p:txBody>
      </p:sp>
      <p:sp>
        <p:nvSpPr>
          <p:cNvPr id="16" name="Rounded Rectangle 15"/>
          <p:cNvSpPr/>
          <p:nvPr/>
        </p:nvSpPr>
        <p:spPr>
          <a:xfrm>
            <a:off x="609600" y="39116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Recommended actions are effective</a:t>
            </a:r>
          </a:p>
        </p:txBody>
      </p:sp>
      <p:sp>
        <p:nvSpPr>
          <p:cNvPr id="17" name="Rounded Rectangle 16"/>
          <p:cNvSpPr/>
          <p:nvPr/>
        </p:nvSpPr>
        <p:spPr>
          <a:xfrm>
            <a:off x="609600" y="49530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Ability to take recommended actions</a:t>
            </a:r>
          </a:p>
        </p:txBody>
      </p:sp>
      <p:sp>
        <p:nvSpPr>
          <p:cNvPr id="18" name="Down Arrow 17"/>
          <p:cNvSpPr/>
          <p:nvPr/>
        </p:nvSpPr>
        <p:spPr>
          <a:xfrm>
            <a:off x="1219200" y="25019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rgbClr val="FF0000"/>
                </a:solidFill>
              </a:rPr>
              <a:t>Yes</a:t>
            </a:r>
          </a:p>
        </p:txBody>
      </p:sp>
      <p:sp>
        <p:nvSpPr>
          <p:cNvPr id="19" name="Down Arrow 18"/>
          <p:cNvSpPr/>
          <p:nvPr/>
        </p:nvSpPr>
        <p:spPr>
          <a:xfrm>
            <a:off x="1219200" y="35433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rgbClr val="FF0000"/>
                </a:solidFill>
              </a:rPr>
              <a:t>Yes</a:t>
            </a:r>
          </a:p>
        </p:txBody>
      </p:sp>
      <p:sp>
        <p:nvSpPr>
          <p:cNvPr id="20" name="Down Arrow 19"/>
          <p:cNvSpPr/>
          <p:nvPr/>
        </p:nvSpPr>
        <p:spPr>
          <a:xfrm>
            <a:off x="1219200" y="45847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rgbClr val="FF0000"/>
                </a:solidFill>
              </a:rPr>
              <a:t>Yes</a:t>
            </a:r>
          </a:p>
        </p:txBody>
      </p:sp>
      <p:sp>
        <p:nvSpPr>
          <p:cNvPr id="38929" name="TextBox 21"/>
          <p:cNvSpPr txBox="1">
            <a:spLocks noChangeArrowheads="1"/>
          </p:cNvSpPr>
          <p:nvPr/>
        </p:nvSpPr>
        <p:spPr bwMode="auto">
          <a:xfrm>
            <a:off x="1350963" y="1447800"/>
            <a:ext cx="650875" cy="369888"/>
          </a:xfrm>
          <a:prstGeom prst="rect">
            <a:avLst/>
          </a:prstGeom>
          <a:noFill/>
          <a:ln w="9525">
            <a:noFill/>
            <a:miter lim="800000"/>
            <a:headEnd/>
            <a:tailEnd/>
          </a:ln>
        </p:spPr>
        <p:txBody>
          <a:bodyPr wrap="none">
            <a:spAutoFit/>
          </a:bodyPr>
          <a:lstStyle/>
          <a:p>
            <a:r>
              <a:rPr lang="en-GB" u="sng"/>
              <a:t>HBM</a:t>
            </a:r>
          </a:p>
        </p:txBody>
      </p:sp>
      <p:sp>
        <p:nvSpPr>
          <p:cNvPr id="38930" name="TextBox 22"/>
          <p:cNvSpPr txBox="1">
            <a:spLocks noChangeArrowheads="1"/>
          </p:cNvSpPr>
          <p:nvPr/>
        </p:nvSpPr>
        <p:spPr bwMode="auto">
          <a:xfrm>
            <a:off x="2254250" y="2500313"/>
            <a:ext cx="755650" cy="307975"/>
          </a:xfrm>
          <a:prstGeom prst="rect">
            <a:avLst/>
          </a:prstGeom>
          <a:noFill/>
          <a:ln w="9525">
            <a:noFill/>
            <a:miter lim="800000"/>
            <a:headEnd/>
            <a:tailEnd/>
          </a:ln>
        </p:spPr>
        <p:txBody>
          <a:bodyPr wrap="none">
            <a:spAutoFit/>
          </a:bodyPr>
          <a:lstStyle/>
          <a:p>
            <a:r>
              <a:rPr lang="en-GB" sz="1400" u="sng"/>
              <a:t>Triggers</a:t>
            </a:r>
            <a:endParaRPr lang="en-GB" u="sng"/>
          </a:p>
        </p:txBody>
      </p:sp>
      <p:sp>
        <p:nvSpPr>
          <p:cNvPr id="38931" name="TextBox 23"/>
          <p:cNvSpPr txBox="1">
            <a:spLocks noChangeArrowheads="1"/>
          </p:cNvSpPr>
          <p:nvPr/>
        </p:nvSpPr>
        <p:spPr bwMode="auto">
          <a:xfrm>
            <a:off x="2254250" y="3538538"/>
            <a:ext cx="755650" cy="307975"/>
          </a:xfrm>
          <a:prstGeom prst="rect">
            <a:avLst/>
          </a:prstGeom>
          <a:noFill/>
          <a:ln w="9525">
            <a:noFill/>
            <a:miter lim="800000"/>
            <a:headEnd/>
            <a:tailEnd/>
          </a:ln>
        </p:spPr>
        <p:txBody>
          <a:bodyPr wrap="none">
            <a:spAutoFit/>
          </a:bodyPr>
          <a:lstStyle/>
          <a:p>
            <a:r>
              <a:rPr lang="en-GB" sz="1400" u="sng"/>
              <a:t>Triggers</a:t>
            </a:r>
            <a:endParaRPr lang="en-GB" u="sng"/>
          </a:p>
        </p:txBody>
      </p:sp>
      <p:sp>
        <p:nvSpPr>
          <p:cNvPr id="38932" name="TextBox 25"/>
          <p:cNvSpPr txBox="1">
            <a:spLocks noChangeArrowheads="1"/>
          </p:cNvSpPr>
          <p:nvPr/>
        </p:nvSpPr>
        <p:spPr bwMode="auto">
          <a:xfrm>
            <a:off x="2254250" y="4578350"/>
            <a:ext cx="755650" cy="307975"/>
          </a:xfrm>
          <a:prstGeom prst="rect">
            <a:avLst/>
          </a:prstGeom>
          <a:noFill/>
          <a:ln w="9525">
            <a:noFill/>
            <a:miter lim="800000"/>
            <a:headEnd/>
            <a:tailEnd/>
          </a:ln>
        </p:spPr>
        <p:txBody>
          <a:bodyPr wrap="none">
            <a:spAutoFit/>
          </a:bodyPr>
          <a:lstStyle/>
          <a:p>
            <a:r>
              <a:rPr lang="en-GB" sz="1400" u="sng"/>
              <a:t>Triggers</a:t>
            </a:r>
            <a:endParaRPr lang="en-GB" u="sng"/>
          </a:p>
        </p:txBody>
      </p:sp>
      <p:sp>
        <p:nvSpPr>
          <p:cNvPr id="28" name="TextBox 27"/>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dirty="0" smtClean="0"/>
              <a:t>Contributors’ Perceptions About AI</a:t>
            </a:r>
          </a:p>
        </p:txBody>
      </p:sp>
      <p:sp>
        <p:nvSpPr>
          <p:cNvPr id="39939" name="Content Placeholder 2"/>
          <p:cNvSpPr>
            <a:spLocks noGrp="1"/>
          </p:cNvSpPr>
          <p:nvPr>
            <p:ph idx="1"/>
          </p:nvPr>
        </p:nvSpPr>
        <p:spPr>
          <a:xfrm>
            <a:off x="457200" y="990600"/>
            <a:ext cx="8229600" cy="5410200"/>
          </a:xfrm>
        </p:spPr>
        <p:txBody>
          <a:bodyPr/>
          <a:lstStyle/>
          <a:p>
            <a:pPr algn="just" eaLnBrk="1" hangingPunct="1"/>
            <a:r>
              <a:rPr lang="en-US" sz="1800" dirty="0" smtClean="0"/>
              <a:t>Most are aware of “bird flu” from TV reports. They understand that this disease can be transmitted to humans as this has occurred in the past. However, this is not a serious concern:</a:t>
            </a:r>
          </a:p>
          <a:p>
            <a:pPr lvl="1" algn="just" eaLnBrk="1" hangingPunct="1"/>
            <a:r>
              <a:rPr lang="en-US" sz="1600" i="1" dirty="0" smtClean="0"/>
              <a:t>“I think only big farms with hundreds of chickens may catch this AI epidemic”</a:t>
            </a:r>
          </a:p>
          <a:p>
            <a:pPr lvl="1" algn="just" eaLnBrk="1" hangingPunct="1"/>
            <a:r>
              <a:rPr lang="en-US" sz="1600" i="1" dirty="0" smtClean="0"/>
              <a:t>“Only people coming in contact with many AI infected chickens may catch this disease”</a:t>
            </a:r>
          </a:p>
          <a:p>
            <a:pPr lvl="1" algn="just" eaLnBrk="1" hangingPunct="1"/>
            <a:r>
              <a:rPr lang="en-US" sz="1600" i="1" dirty="0" smtClean="0"/>
              <a:t>“No outbreak in this region so far”</a:t>
            </a:r>
          </a:p>
          <a:p>
            <a:pPr algn="just" eaLnBrk="1" hangingPunct="1"/>
            <a:r>
              <a:rPr lang="en-US" sz="1800" dirty="0" smtClean="0"/>
              <a:t>Contributors trust the quarantine system set up by the government:</a:t>
            </a:r>
          </a:p>
          <a:p>
            <a:pPr lvl="1" algn="just" eaLnBrk="1" hangingPunct="1"/>
            <a:r>
              <a:rPr lang="en-US" sz="1600" i="1" dirty="0" smtClean="0"/>
              <a:t>“There is the quarantine team at the market and along the transportation route checking this, so I can put my mind at rest regarding AI in poultry and I can feel free when contacting or transporting live poultry”</a:t>
            </a:r>
          </a:p>
          <a:p>
            <a:pPr algn="just" eaLnBrk="1" hangingPunct="1"/>
            <a:r>
              <a:rPr lang="en-US" sz="1800" dirty="0" smtClean="0"/>
              <a:t>Access to alternative work may explain contributors’ lack of concern:</a:t>
            </a:r>
          </a:p>
          <a:p>
            <a:pPr lvl="1" algn="just" eaLnBrk="1" hangingPunct="1"/>
            <a:r>
              <a:rPr lang="en-US" sz="1600" i="1" dirty="0" smtClean="0"/>
              <a:t>Middle men, egg vendors, poultry vendors: “I do not worry because, in the case of an outbreak, I can trade other things…It is easy and I am very flexible”</a:t>
            </a:r>
          </a:p>
          <a:p>
            <a:pPr lvl="1" algn="just" eaLnBrk="1" hangingPunct="1"/>
            <a:r>
              <a:rPr lang="en-US" sz="1600" i="1" dirty="0" smtClean="0"/>
              <a:t>Transporter: “In case AI happens in this region, that means people will not trade poultry any more and they do not need me to transport. This does not mean anything – because income from transporting poultry is a minor percentage of my income”</a:t>
            </a:r>
          </a:p>
          <a:p>
            <a:pPr lvl="1" algn="just" eaLnBrk="1" hangingPunct="1">
              <a:buFont typeface="Wingdings 3" pitchFamily="18" charset="2"/>
              <a:buNone/>
            </a:pPr>
            <a:endParaRPr lang="en-US" sz="1400" i="1" dirty="0" smtClean="0"/>
          </a:p>
        </p:txBody>
      </p:sp>
      <p:sp>
        <p:nvSpPr>
          <p:cNvPr id="4" name="TextBox 3"/>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sz="3600" dirty="0" smtClean="0"/>
              <a:t>Contributors’ Attitudes Towards AI Prevention</a:t>
            </a:r>
          </a:p>
        </p:txBody>
      </p:sp>
      <p:sp>
        <p:nvSpPr>
          <p:cNvPr id="40963" name="Content Placeholder 2"/>
          <p:cNvSpPr>
            <a:spLocks noGrp="1"/>
          </p:cNvSpPr>
          <p:nvPr>
            <p:ph idx="1"/>
          </p:nvPr>
        </p:nvSpPr>
        <p:spPr>
          <a:xfrm>
            <a:off x="457200" y="1295400"/>
            <a:ext cx="8229600" cy="2362200"/>
          </a:xfrm>
        </p:spPr>
        <p:txBody>
          <a:bodyPr/>
          <a:lstStyle/>
          <a:p>
            <a:pPr algn="just" eaLnBrk="1" hangingPunct="1"/>
            <a:r>
              <a:rPr lang="en-US" sz="2000" dirty="0" smtClean="0"/>
              <a:t>Because of their perceptions about AI, contributors practice few preventive measures when handling live poultry.</a:t>
            </a:r>
          </a:p>
          <a:p>
            <a:pPr algn="just" eaLnBrk="1" hangingPunct="1">
              <a:buNone/>
            </a:pPr>
            <a:endParaRPr lang="en-US" sz="2000" dirty="0" smtClean="0"/>
          </a:p>
          <a:p>
            <a:pPr algn="just" eaLnBrk="1" hangingPunct="1"/>
            <a:r>
              <a:rPr lang="en-US" sz="2000" dirty="0" smtClean="0"/>
              <a:t>Protective clothing is not worn when handling live poultry or eggs. A face mask may be worn, but only as a way to avoid bad smells from the working environment. </a:t>
            </a:r>
          </a:p>
        </p:txBody>
      </p:sp>
      <p:sp>
        <p:nvSpPr>
          <p:cNvPr id="4" name="TextBox 3"/>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152400"/>
            <a:ext cx="8686800" cy="715963"/>
          </a:xfrm>
        </p:spPr>
        <p:txBody>
          <a:bodyPr/>
          <a:lstStyle/>
          <a:p>
            <a:pPr eaLnBrk="1" hangingPunct="1"/>
            <a:r>
              <a:rPr lang="en-GB" dirty="0" smtClean="0"/>
              <a:t>Barriers to AI Prevention </a:t>
            </a:r>
          </a:p>
        </p:txBody>
      </p:sp>
      <p:sp>
        <p:nvSpPr>
          <p:cNvPr id="41987" name="Content Placeholder 2"/>
          <p:cNvSpPr>
            <a:spLocks noGrp="1"/>
          </p:cNvSpPr>
          <p:nvPr>
            <p:ph idx="1"/>
          </p:nvPr>
        </p:nvSpPr>
        <p:spPr>
          <a:xfrm>
            <a:off x="2895600" y="2362200"/>
            <a:ext cx="5791200" cy="1219200"/>
          </a:xfrm>
        </p:spPr>
        <p:txBody>
          <a:bodyPr/>
          <a:lstStyle/>
          <a:p>
            <a:pPr algn="just" eaLnBrk="1" hangingPunct="1"/>
            <a:r>
              <a:rPr lang="en-US" sz="1800" dirty="0" smtClean="0"/>
              <a:t>Contributors appears to have ‘blind’ trust in the quarantine system provided by the government. </a:t>
            </a:r>
          </a:p>
        </p:txBody>
      </p:sp>
      <p:sp>
        <p:nvSpPr>
          <p:cNvPr id="4" name="Rounded Rectangle 3"/>
          <p:cNvSpPr/>
          <p:nvPr/>
        </p:nvSpPr>
        <p:spPr>
          <a:xfrm>
            <a:off x="609600" y="24003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Trust quarantine system</a:t>
            </a:r>
          </a:p>
        </p:txBody>
      </p:sp>
      <p:sp>
        <p:nvSpPr>
          <p:cNvPr id="8" name="Rounded Rectangle 7"/>
          <p:cNvSpPr/>
          <p:nvPr/>
        </p:nvSpPr>
        <p:spPr>
          <a:xfrm>
            <a:off x="609600" y="11430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Lack of Experience</a:t>
            </a:r>
          </a:p>
        </p:txBody>
      </p:sp>
      <p:sp>
        <p:nvSpPr>
          <p:cNvPr id="41990" name="Content Placeholder 2"/>
          <p:cNvSpPr txBox="1">
            <a:spLocks/>
          </p:cNvSpPr>
          <p:nvPr/>
        </p:nvSpPr>
        <p:spPr bwMode="auto">
          <a:xfrm>
            <a:off x="2895600" y="1143000"/>
            <a:ext cx="5791200" cy="9144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pPr>
            <a:r>
              <a:rPr lang="en-US" dirty="0">
                <a:latin typeface="Calibri" charset="0"/>
              </a:rPr>
              <a:t>Because there </a:t>
            </a:r>
            <a:r>
              <a:rPr lang="en-US" dirty="0" smtClean="0">
                <a:latin typeface="Calibri" charset="0"/>
              </a:rPr>
              <a:t>have </a:t>
            </a:r>
            <a:r>
              <a:rPr lang="en-US" dirty="0">
                <a:latin typeface="Calibri" charset="0"/>
              </a:rPr>
              <a:t>been no recent </a:t>
            </a:r>
            <a:r>
              <a:rPr lang="en-US" dirty="0" smtClean="0">
                <a:latin typeface="Calibri" charset="0"/>
              </a:rPr>
              <a:t>outbreaks </a:t>
            </a:r>
            <a:r>
              <a:rPr lang="en-US" dirty="0">
                <a:latin typeface="Calibri" charset="0"/>
              </a:rPr>
              <a:t>in this </a:t>
            </a:r>
            <a:r>
              <a:rPr lang="en-US" dirty="0" smtClean="0">
                <a:latin typeface="Calibri" charset="0"/>
              </a:rPr>
              <a:t>region, people have no </a:t>
            </a:r>
            <a:r>
              <a:rPr lang="en-US" dirty="0">
                <a:latin typeface="Calibri" charset="0"/>
              </a:rPr>
              <a:t>sense of urgency.</a:t>
            </a:r>
          </a:p>
        </p:txBody>
      </p:sp>
      <p:sp>
        <p:nvSpPr>
          <p:cNvPr id="41991" name="Content Placeholder 2"/>
          <p:cNvSpPr txBox="1">
            <a:spLocks/>
          </p:cNvSpPr>
          <p:nvPr/>
        </p:nvSpPr>
        <p:spPr bwMode="auto">
          <a:xfrm>
            <a:off x="2895600" y="3733800"/>
            <a:ext cx="5791200" cy="12192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pPr>
            <a:r>
              <a:rPr lang="en-US" dirty="0">
                <a:latin typeface="Calibri" charset="0"/>
              </a:rPr>
              <a:t>Contributors </a:t>
            </a:r>
            <a:r>
              <a:rPr lang="en-US" dirty="0" smtClean="0">
                <a:latin typeface="Calibri" charset="0"/>
              </a:rPr>
              <a:t>believe </a:t>
            </a:r>
            <a:r>
              <a:rPr lang="en-US" dirty="0">
                <a:latin typeface="Calibri" charset="0"/>
              </a:rPr>
              <a:t>that AI outbreaks </a:t>
            </a:r>
            <a:r>
              <a:rPr lang="en-US" dirty="0" smtClean="0">
                <a:latin typeface="Calibri" charset="0"/>
              </a:rPr>
              <a:t>only </a:t>
            </a:r>
            <a:r>
              <a:rPr lang="en-US" dirty="0">
                <a:latin typeface="Calibri" charset="0"/>
              </a:rPr>
              <a:t>come from big farms with hundreds of chickens. </a:t>
            </a:r>
            <a:r>
              <a:rPr lang="en-US" dirty="0" smtClean="0">
                <a:latin typeface="Calibri" charset="0"/>
              </a:rPr>
              <a:t>They state that this belief comes </a:t>
            </a:r>
            <a:r>
              <a:rPr lang="en-US" dirty="0">
                <a:latin typeface="Calibri" charset="0"/>
              </a:rPr>
              <a:t>from </a:t>
            </a:r>
            <a:r>
              <a:rPr lang="en-US" dirty="0" smtClean="0">
                <a:latin typeface="Calibri" charset="0"/>
              </a:rPr>
              <a:t>media reports.</a:t>
            </a:r>
            <a:endParaRPr lang="en-US" dirty="0">
              <a:latin typeface="Calibri" charset="0"/>
            </a:endParaRPr>
          </a:p>
        </p:txBody>
      </p:sp>
      <p:sp>
        <p:nvSpPr>
          <p:cNvPr id="13" name="TextBox 12"/>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
        <p:nvSpPr>
          <p:cNvPr id="9" name="Rounded Rectangle 8"/>
          <p:cNvSpPr/>
          <p:nvPr/>
        </p:nvSpPr>
        <p:spPr>
          <a:xfrm>
            <a:off x="609600" y="36576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Misguided beliefs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_20100101013249396.jpg"/>
          <p:cNvPicPr>
            <a:picLocks noChangeAspect="1"/>
          </p:cNvPicPr>
          <p:nvPr/>
        </p:nvPicPr>
        <p:blipFill>
          <a:blip r:embed="rId2" cstate="print"/>
          <a:stretch>
            <a:fillRect/>
          </a:stretch>
        </p:blipFill>
        <p:spPr>
          <a:xfrm>
            <a:off x="0" y="0"/>
            <a:ext cx="9144000" cy="685958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609600" y="9144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3600" dirty="0">
              <a:latin typeface="Nyala" pitchFamily="2" charset="0"/>
            </a:endParaRPr>
          </a:p>
        </p:txBody>
      </p:sp>
      <p:sp>
        <p:nvSpPr>
          <p:cNvPr id="15364" name="Title 1"/>
          <p:cNvSpPr txBox="1">
            <a:spLocks/>
          </p:cNvSpPr>
          <p:nvPr/>
        </p:nvSpPr>
        <p:spPr bwMode="auto">
          <a:xfrm>
            <a:off x="723900" y="914400"/>
            <a:ext cx="7772400" cy="993775"/>
          </a:xfrm>
          <a:prstGeom prst="rect">
            <a:avLst/>
          </a:prstGeom>
          <a:noFill/>
          <a:ln w="9525">
            <a:noFill/>
            <a:miter lim="800000"/>
            <a:headEnd/>
            <a:tailEnd/>
          </a:ln>
        </p:spPr>
        <p:txBody>
          <a:bodyPr anchor="b"/>
          <a:lstStyle/>
          <a:p>
            <a:r>
              <a:rPr lang="en-GB" sz="3200" b="1">
                <a:solidFill>
                  <a:srgbClr val="C00000"/>
                </a:solidFill>
                <a:latin typeface="Nyala" pitchFamily="2" charset="0"/>
                <a:cs typeface="Tahoma" pitchFamily="34" charset="0"/>
              </a:rPr>
              <a:t>Farmers</a:t>
            </a:r>
          </a:p>
        </p:txBody>
      </p:sp>
      <p:sp>
        <p:nvSpPr>
          <p:cNvPr id="15365" name="Text Placeholder 2"/>
          <p:cNvSpPr txBox="1">
            <a:spLocks/>
          </p:cNvSpPr>
          <p:nvPr/>
        </p:nvSpPr>
        <p:spPr bwMode="auto">
          <a:xfrm>
            <a:off x="723900" y="1928813"/>
            <a:ext cx="7772400" cy="966787"/>
          </a:xfrm>
          <a:prstGeom prst="rect">
            <a:avLst/>
          </a:prstGeom>
          <a:noFill/>
          <a:ln w="9525">
            <a:noFill/>
            <a:miter lim="800000"/>
            <a:headEnd/>
            <a:tailEnd/>
          </a:ln>
        </p:spPr>
        <p:txBody>
          <a:bodyPr/>
          <a:lstStyle/>
          <a:p>
            <a:pPr>
              <a:spcBef>
                <a:spcPct val="20000"/>
              </a:spcBef>
              <a:buClr>
                <a:srgbClr val="C00000"/>
              </a:buClr>
              <a:buSzPct val="90000"/>
              <a:buFont typeface="Wingdings 3" pitchFamily="18" charset="2"/>
              <a:buNone/>
            </a:pPr>
            <a:r>
              <a:rPr lang="en-GB" sz="2000">
                <a:latin typeface="Calibri" charset="0"/>
              </a:rPr>
              <a:t>Sector 2 farmers with 100 or more live poultry on their farm</a:t>
            </a:r>
          </a:p>
        </p:txBody>
      </p:sp>
      <p:sp>
        <p:nvSpPr>
          <p:cNvPr id="7" name="TextBox 6"/>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52400"/>
            <a:ext cx="9296400" cy="715963"/>
          </a:xfrm>
        </p:spPr>
        <p:txBody>
          <a:bodyPr/>
          <a:lstStyle/>
          <a:p>
            <a:pPr eaLnBrk="1" hangingPunct="1"/>
            <a:r>
              <a:rPr lang="en-GB" smtClean="0"/>
              <a:t>Potential Triggers for Behaviour Change</a:t>
            </a:r>
          </a:p>
        </p:txBody>
      </p:sp>
      <p:sp>
        <p:nvSpPr>
          <p:cNvPr id="13" name="TextBox 12"/>
          <p:cNvSpPr txBox="1"/>
          <p:nvPr/>
        </p:nvSpPr>
        <p:spPr>
          <a:xfrm>
            <a:off x="7489825" y="6324600"/>
            <a:ext cx="1387475"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Contributors</a:t>
            </a:r>
          </a:p>
        </p:txBody>
      </p:sp>
      <p:sp>
        <p:nvSpPr>
          <p:cNvPr id="14" name="Rounded Rectangle 13"/>
          <p:cNvSpPr/>
          <p:nvPr/>
        </p:nvSpPr>
        <p:spPr>
          <a:xfrm>
            <a:off x="609600" y="2335213"/>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Knowledge</a:t>
            </a:r>
          </a:p>
        </p:txBody>
      </p:sp>
      <p:sp>
        <p:nvSpPr>
          <p:cNvPr id="15" name="Rounded Rectangle 14"/>
          <p:cNvSpPr/>
          <p:nvPr/>
        </p:nvSpPr>
        <p:spPr>
          <a:xfrm>
            <a:off x="609600" y="3328988"/>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Government Focus</a:t>
            </a:r>
          </a:p>
        </p:txBody>
      </p:sp>
      <p:sp>
        <p:nvSpPr>
          <p:cNvPr id="16" name="Rounded Rectangle 15"/>
          <p:cNvSpPr/>
          <p:nvPr/>
        </p:nvSpPr>
        <p:spPr>
          <a:xfrm>
            <a:off x="609600" y="11430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Lack of experience</a:t>
            </a:r>
          </a:p>
        </p:txBody>
      </p:sp>
      <p:sp>
        <p:nvSpPr>
          <p:cNvPr id="43015" name="Content Placeholder 2"/>
          <p:cNvSpPr txBox="1">
            <a:spLocks/>
          </p:cNvSpPr>
          <p:nvPr/>
        </p:nvSpPr>
        <p:spPr bwMode="auto">
          <a:xfrm>
            <a:off x="2895600" y="1143000"/>
            <a:ext cx="5791200" cy="42672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pPr>
            <a:r>
              <a:rPr lang="en-US" dirty="0">
                <a:latin typeface="Calibri" charset="0"/>
              </a:rPr>
              <a:t>With no recent outbreak in this region, contributors </a:t>
            </a:r>
            <a:r>
              <a:rPr lang="en-US" dirty="0" smtClean="0">
                <a:latin typeface="Calibri" charset="0"/>
              </a:rPr>
              <a:t>are relaxed </a:t>
            </a:r>
            <a:r>
              <a:rPr lang="en-US" dirty="0">
                <a:latin typeface="Calibri" charset="0"/>
              </a:rPr>
              <a:t>about AI. They </a:t>
            </a:r>
            <a:r>
              <a:rPr lang="en-US" dirty="0" smtClean="0">
                <a:latin typeface="Calibri" charset="0"/>
              </a:rPr>
              <a:t>fail </a:t>
            </a:r>
            <a:r>
              <a:rPr lang="en-US" dirty="0">
                <a:latin typeface="Calibri" charset="0"/>
              </a:rPr>
              <a:t>to understand how they themselves potentially contribute to the risk</a:t>
            </a:r>
            <a:r>
              <a:rPr lang="en-US" dirty="0" smtClean="0">
                <a:latin typeface="Calibri" charset="0"/>
              </a:rPr>
              <a:t>.</a:t>
            </a:r>
          </a:p>
          <a:p>
            <a:pPr marL="465138" indent="-465138" algn="just">
              <a:spcBef>
                <a:spcPct val="20000"/>
              </a:spcBef>
              <a:buClr>
                <a:srgbClr val="C00000"/>
              </a:buClr>
              <a:buSzPct val="90000"/>
            </a:pPr>
            <a:endParaRPr lang="en-US" dirty="0">
              <a:latin typeface="Calibri" charset="0"/>
            </a:endParaRPr>
          </a:p>
          <a:p>
            <a:pPr marL="465138" indent="-465138" algn="just">
              <a:spcBef>
                <a:spcPct val="20000"/>
              </a:spcBef>
              <a:buClr>
                <a:srgbClr val="C00000"/>
              </a:buClr>
              <a:buSzPct val="90000"/>
              <a:buFont typeface="Wingdings 3" pitchFamily="18" charset="2"/>
              <a:buChar char=""/>
            </a:pPr>
            <a:r>
              <a:rPr lang="en-US" dirty="0">
                <a:latin typeface="Calibri" charset="0"/>
              </a:rPr>
              <a:t>E</a:t>
            </a:r>
            <a:r>
              <a:rPr lang="en-US" dirty="0" smtClean="0">
                <a:latin typeface="Calibri" charset="0"/>
              </a:rPr>
              <a:t>ducation is needed with </a:t>
            </a:r>
            <a:r>
              <a:rPr lang="en-US" dirty="0">
                <a:latin typeface="Calibri" charset="0"/>
              </a:rPr>
              <a:t>this </a:t>
            </a:r>
            <a:r>
              <a:rPr lang="en-US" dirty="0" smtClean="0">
                <a:latin typeface="Calibri" charset="0"/>
              </a:rPr>
              <a:t>group </a:t>
            </a:r>
            <a:r>
              <a:rPr lang="en-US" dirty="0">
                <a:latin typeface="Calibri" charset="0"/>
              </a:rPr>
              <a:t>regarding how AI </a:t>
            </a:r>
            <a:r>
              <a:rPr lang="en-US" dirty="0" smtClean="0">
                <a:latin typeface="Calibri" charset="0"/>
              </a:rPr>
              <a:t>is transmitted and </a:t>
            </a:r>
            <a:r>
              <a:rPr lang="en-US" dirty="0">
                <a:latin typeface="Calibri" charset="0"/>
              </a:rPr>
              <a:t>how to prevent contamination</a:t>
            </a:r>
            <a:r>
              <a:rPr lang="en-US" dirty="0" smtClean="0">
                <a:latin typeface="Calibri" charset="0"/>
              </a:rPr>
              <a:t>.</a:t>
            </a:r>
          </a:p>
          <a:p>
            <a:pPr marL="465138" indent="-465138" algn="just">
              <a:spcBef>
                <a:spcPct val="20000"/>
              </a:spcBef>
              <a:buClr>
                <a:srgbClr val="C00000"/>
              </a:buClr>
              <a:buSzPct val="90000"/>
            </a:pPr>
            <a:endParaRPr lang="en-US" dirty="0">
              <a:latin typeface="Calibri" charset="0"/>
            </a:endParaRPr>
          </a:p>
          <a:p>
            <a:pPr marL="465138" indent="-465138" algn="just">
              <a:spcBef>
                <a:spcPct val="20000"/>
              </a:spcBef>
              <a:buClr>
                <a:srgbClr val="C00000"/>
              </a:buClr>
              <a:buSzPct val="90000"/>
              <a:buFont typeface="Wingdings 3" pitchFamily="18" charset="2"/>
              <a:buChar char=""/>
            </a:pPr>
            <a:r>
              <a:rPr lang="en-US" dirty="0" smtClean="0">
                <a:latin typeface="Calibri" charset="0"/>
              </a:rPr>
              <a:t>Contributors are satisfied with the government’s quarantine and vaccine programs. Their satisfaction and trust in these programs may provide </a:t>
            </a:r>
            <a:r>
              <a:rPr lang="en-US" dirty="0">
                <a:latin typeface="Calibri" charset="0"/>
              </a:rPr>
              <a:t>an opportunity for </a:t>
            </a:r>
            <a:r>
              <a:rPr lang="en-US" dirty="0" smtClean="0">
                <a:latin typeface="Calibri" charset="0"/>
              </a:rPr>
              <a:t>the successful implementation of other government sponsored programs.</a:t>
            </a:r>
            <a:endParaRPr lang="en-US" dirty="0">
              <a:latin typeface="Calibri"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IMG_066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ounded Rectangle 9"/>
          <p:cNvSpPr/>
          <p:nvPr/>
        </p:nvSpPr>
        <p:spPr>
          <a:xfrm>
            <a:off x="609600" y="38862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3600" dirty="0">
              <a:latin typeface="Nyala" pitchFamily="2" charset="0"/>
            </a:endParaRPr>
          </a:p>
        </p:txBody>
      </p:sp>
      <p:sp>
        <p:nvSpPr>
          <p:cNvPr id="44036" name="Title 1"/>
          <p:cNvSpPr txBox="1">
            <a:spLocks/>
          </p:cNvSpPr>
          <p:nvPr/>
        </p:nvSpPr>
        <p:spPr bwMode="auto">
          <a:xfrm>
            <a:off x="723900" y="3886200"/>
            <a:ext cx="7772400" cy="993775"/>
          </a:xfrm>
          <a:prstGeom prst="rect">
            <a:avLst/>
          </a:prstGeom>
          <a:noFill/>
          <a:ln w="9525">
            <a:noFill/>
            <a:miter lim="800000"/>
            <a:headEnd/>
            <a:tailEnd/>
          </a:ln>
        </p:spPr>
        <p:txBody>
          <a:bodyPr anchor="b"/>
          <a:lstStyle/>
          <a:p>
            <a:r>
              <a:rPr lang="en-GB" sz="3200" b="1">
                <a:solidFill>
                  <a:srgbClr val="C00000"/>
                </a:solidFill>
                <a:latin typeface="Nyala" pitchFamily="2" charset="0"/>
                <a:cs typeface="Tahoma" pitchFamily="34" charset="0"/>
              </a:rPr>
              <a:t>Opinion Leaders</a:t>
            </a:r>
          </a:p>
        </p:txBody>
      </p:sp>
      <p:sp>
        <p:nvSpPr>
          <p:cNvPr id="44037" name="Text Placeholder 2"/>
          <p:cNvSpPr txBox="1">
            <a:spLocks/>
          </p:cNvSpPr>
          <p:nvPr/>
        </p:nvSpPr>
        <p:spPr bwMode="auto">
          <a:xfrm>
            <a:off x="723900" y="4900613"/>
            <a:ext cx="7772400" cy="966787"/>
          </a:xfrm>
          <a:prstGeom prst="rect">
            <a:avLst/>
          </a:prstGeom>
          <a:noFill/>
          <a:ln w="9525">
            <a:noFill/>
            <a:miter lim="800000"/>
            <a:headEnd/>
            <a:tailEnd/>
          </a:ln>
        </p:spPr>
        <p:txBody>
          <a:bodyPr/>
          <a:lstStyle/>
          <a:p>
            <a:pPr>
              <a:spcBef>
                <a:spcPct val="20000"/>
              </a:spcBef>
              <a:buClr>
                <a:srgbClr val="C00000"/>
              </a:buClr>
              <a:buSzPct val="90000"/>
              <a:buFont typeface="Wingdings 3" pitchFamily="18" charset="2"/>
              <a:buNone/>
            </a:pPr>
            <a:r>
              <a:rPr lang="en-GB" sz="2000">
                <a:latin typeface="Calibri" charset="0"/>
              </a:rPr>
              <a:t>Human health care workers, animal health workers and local government officials</a:t>
            </a:r>
          </a:p>
        </p:txBody>
      </p:sp>
      <p:sp>
        <p:nvSpPr>
          <p:cNvPr id="7" name="TextBox 6"/>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smtClean="0"/>
              <a:t>Opinion Leaders: Snapshot</a:t>
            </a:r>
          </a:p>
        </p:txBody>
      </p:sp>
      <p:sp>
        <p:nvSpPr>
          <p:cNvPr id="9" name="Rounded Rectangle 8"/>
          <p:cNvSpPr/>
          <p:nvPr/>
        </p:nvSpPr>
        <p:spPr>
          <a:xfrm>
            <a:off x="457200" y="1219200"/>
            <a:ext cx="31242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Mindset</a:t>
            </a:r>
          </a:p>
          <a:p>
            <a:pPr marL="114300" indent="-114300" fontAlgn="auto">
              <a:spcBef>
                <a:spcPts val="0"/>
              </a:spcBef>
              <a:spcAft>
                <a:spcPts val="0"/>
              </a:spcAft>
              <a:buFont typeface="Arial" pitchFamily="34" charset="0"/>
              <a:buChar char="•"/>
              <a:defRPr/>
            </a:pPr>
            <a:r>
              <a:rPr lang="en-GB" sz="1600" dirty="0">
                <a:solidFill>
                  <a:schemeClr val="tx1"/>
                </a:solidFill>
              </a:rPr>
              <a:t> Sophisticated</a:t>
            </a:r>
          </a:p>
          <a:p>
            <a:pPr marL="114300" indent="-114300" fontAlgn="auto">
              <a:spcBef>
                <a:spcPts val="0"/>
              </a:spcBef>
              <a:spcAft>
                <a:spcPts val="0"/>
              </a:spcAft>
              <a:buFont typeface="Arial" pitchFamily="34" charset="0"/>
              <a:buChar char="•"/>
              <a:defRPr/>
            </a:pPr>
            <a:r>
              <a:rPr lang="en-GB" sz="1600" dirty="0">
                <a:solidFill>
                  <a:schemeClr val="tx1"/>
                </a:solidFill>
              </a:rPr>
              <a:t> Well educated</a:t>
            </a:r>
          </a:p>
          <a:p>
            <a:pPr marL="114300" indent="-114300" fontAlgn="auto">
              <a:spcBef>
                <a:spcPts val="0"/>
              </a:spcBef>
              <a:spcAft>
                <a:spcPts val="0"/>
              </a:spcAft>
              <a:buFont typeface="Arial" pitchFamily="34" charset="0"/>
              <a:buChar char="•"/>
              <a:defRPr/>
            </a:pPr>
            <a:r>
              <a:rPr lang="en-GB" sz="1600" dirty="0">
                <a:solidFill>
                  <a:schemeClr val="tx1"/>
                </a:solidFill>
              </a:rPr>
              <a:t> </a:t>
            </a:r>
            <a:r>
              <a:rPr lang="en-GB" sz="1600" dirty="0" smtClean="0">
                <a:solidFill>
                  <a:schemeClr val="tx1"/>
                </a:solidFill>
              </a:rPr>
              <a:t>Family-oriented</a:t>
            </a: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 Optimistic</a:t>
            </a:r>
          </a:p>
          <a:p>
            <a:pPr marL="114300" indent="-114300" fontAlgn="auto">
              <a:spcBef>
                <a:spcPts val="0"/>
              </a:spcBef>
              <a:spcAft>
                <a:spcPts val="0"/>
              </a:spcAft>
              <a:defRPr/>
            </a:pPr>
            <a:endParaRPr lang="en-GB" sz="1600" dirty="0">
              <a:solidFill>
                <a:schemeClr val="tx1"/>
              </a:solidFill>
            </a:endParaRPr>
          </a:p>
          <a:p>
            <a:pPr marL="114300" indent="-114300" fontAlgn="auto">
              <a:spcBef>
                <a:spcPts val="0"/>
              </a:spcBef>
              <a:spcAft>
                <a:spcPts val="0"/>
              </a:spcAft>
              <a:buFont typeface="Arial" pitchFamily="34" charset="0"/>
              <a:buChar char="•"/>
              <a:defRPr/>
            </a:pPr>
            <a:endParaRPr lang="en-GB" sz="1400" dirty="0">
              <a:solidFill>
                <a:schemeClr val="tx1"/>
              </a:solidFill>
            </a:endParaRPr>
          </a:p>
        </p:txBody>
      </p:sp>
      <p:sp>
        <p:nvSpPr>
          <p:cNvPr id="7" name="Rounded Rectangle 6"/>
          <p:cNvSpPr/>
          <p:nvPr/>
        </p:nvSpPr>
        <p:spPr>
          <a:xfrm>
            <a:off x="4343400" y="1219200"/>
            <a:ext cx="34290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Role in Community</a:t>
            </a:r>
          </a:p>
          <a:p>
            <a:pPr marL="114300" indent="-114300" fontAlgn="auto">
              <a:spcBef>
                <a:spcPts val="0"/>
              </a:spcBef>
              <a:spcAft>
                <a:spcPts val="0"/>
              </a:spcAft>
              <a:buFont typeface="Arial" pitchFamily="34" charset="0"/>
              <a:buChar char="•"/>
              <a:defRPr/>
            </a:pPr>
            <a:r>
              <a:rPr lang="en-GB" sz="1600" dirty="0">
                <a:solidFill>
                  <a:schemeClr val="tx1"/>
                </a:solidFill>
              </a:rPr>
              <a:t>M</a:t>
            </a:r>
            <a:r>
              <a:rPr lang="en-GB" sz="1600" dirty="0" smtClean="0">
                <a:solidFill>
                  <a:schemeClr val="tx1"/>
                </a:solidFill>
              </a:rPr>
              <a:t>anagement </a:t>
            </a:r>
            <a:r>
              <a:rPr lang="en-GB" sz="1600" dirty="0">
                <a:solidFill>
                  <a:schemeClr val="tx1"/>
                </a:solidFill>
              </a:rPr>
              <a:t>of activities related to human and animal health.</a:t>
            </a:r>
          </a:p>
          <a:p>
            <a:pPr marL="114300" indent="-114300" fontAlgn="auto">
              <a:spcBef>
                <a:spcPts val="0"/>
              </a:spcBef>
              <a:spcAft>
                <a:spcPts val="0"/>
              </a:spcAft>
              <a:buFont typeface="Arial" pitchFamily="34" charset="0"/>
              <a:buChar char="•"/>
              <a:defRPr/>
            </a:pPr>
            <a:r>
              <a:rPr lang="en-GB" sz="1600" dirty="0">
                <a:solidFill>
                  <a:schemeClr val="tx1"/>
                </a:solidFill>
              </a:rPr>
              <a:t>Activities include: </a:t>
            </a:r>
            <a:r>
              <a:rPr lang="en-GB" sz="1600" dirty="0" smtClean="0">
                <a:solidFill>
                  <a:schemeClr val="tx1"/>
                </a:solidFill>
              </a:rPr>
              <a:t>vaccination, </a:t>
            </a:r>
            <a:r>
              <a:rPr lang="en-GB" sz="1600" dirty="0">
                <a:solidFill>
                  <a:schemeClr val="tx1"/>
                </a:solidFill>
              </a:rPr>
              <a:t>quarantine, training and communication.</a:t>
            </a:r>
          </a:p>
          <a:p>
            <a:pPr marL="114300" indent="-114300" fontAlgn="auto">
              <a:spcBef>
                <a:spcPts val="0"/>
              </a:spcBef>
              <a:spcAft>
                <a:spcPts val="0"/>
              </a:spcAft>
              <a:buFont typeface="Arial" pitchFamily="34" charset="0"/>
              <a:buChar char="•"/>
              <a:defRPr/>
            </a:pPr>
            <a:endParaRPr lang="en-GB" sz="2000" dirty="0">
              <a:solidFill>
                <a:schemeClr val="tx1"/>
              </a:solidFill>
            </a:endParaRPr>
          </a:p>
        </p:txBody>
      </p:sp>
      <p:sp>
        <p:nvSpPr>
          <p:cNvPr id="8" name="Rounded Rectangle 7"/>
          <p:cNvSpPr/>
          <p:nvPr/>
        </p:nvSpPr>
        <p:spPr>
          <a:xfrm>
            <a:off x="457200" y="3657600"/>
            <a:ext cx="3810000" cy="2438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Community Status</a:t>
            </a:r>
          </a:p>
          <a:p>
            <a:pPr marL="114300" indent="-114300" fontAlgn="auto">
              <a:spcBef>
                <a:spcPts val="0"/>
              </a:spcBef>
              <a:spcAft>
                <a:spcPts val="0"/>
              </a:spcAft>
              <a:buFont typeface="Arial" pitchFamily="34" charset="0"/>
              <a:buChar char="•"/>
              <a:defRPr/>
            </a:pPr>
            <a:r>
              <a:rPr lang="en-GB" sz="1600" dirty="0">
                <a:solidFill>
                  <a:schemeClr val="tx1"/>
                </a:solidFill>
              </a:rPr>
              <a:t>Their status in the community is </a:t>
            </a:r>
            <a:r>
              <a:rPr lang="en-GB" sz="1600" dirty="0" smtClean="0">
                <a:solidFill>
                  <a:schemeClr val="tx1"/>
                </a:solidFill>
              </a:rPr>
              <a:t>high</a:t>
            </a: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Their income </a:t>
            </a:r>
            <a:r>
              <a:rPr lang="en-GB" sz="1600" dirty="0" smtClean="0">
                <a:solidFill>
                  <a:schemeClr val="tx1"/>
                </a:solidFill>
              </a:rPr>
              <a:t>is </a:t>
            </a:r>
            <a:r>
              <a:rPr lang="en-GB" sz="1600" dirty="0">
                <a:solidFill>
                  <a:schemeClr val="tx1"/>
                </a:solidFill>
              </a:rPr>
              <a:t>high and stable</a:t>
            </a:r>
          </a:p>
          <a:p>
            <a:pPr marL="114300" indent="-114300" fontAlgn="auto">
              <a:spcBef>
                <a:spcPts val="0"/>
              </a:spcBef>
              <a:spcAft>
                <a:spcPts val="0"/>
              </a:spcAft>
              <a:buFont typeface="Arial" pitchFamily="34" charset="0"/>
              <a:buChar char="•"/>
              <a:defRPr/>
            </a:pPr>
            <a:r>
              <a:rPr lang="en-GB" sz="1600" dirty="0">
                <a:solidFill>
                  <a:schemeClr val="tx1"/>
                </a:solidFill>
              </a:rPr>
              <a:t>They </a:t>
            </a:r>
            <a:r>
              <a:rPr lang="en-GB" sz="1600" dirty="0" smtClean="0">
                <a:solidFill>
                  <a:schemeClr val="tx1"/>
                </a:solidFill>
              </a:rPr>
              <a:t>have a high sense of satisfaction</a:t>
            </a:r>
            <a:endParaRPr lang="en-GB" sz="2000" dirty="0">
              <a:solidFill>
                <a:schemeClr val="tx1"/>
              </a:solidFill>
            </a:endParaRPr>
          </a:p>
        </p:txBody>
      </p:sp>
      <p:sp>
        <p:nvSpPr>
          <p:cNvPr id="10" name="Rounded Rectangle 9"/>
          <p:cNvSpPr/>
          <p:nvPr/>
        </p:nvSpPr>
        <p:spPr>
          <a:xfrm>
            <a:off x="4572000" y="3657600"/>
            <a:ext cx="3886200" cy="2438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Community Situation</a:t>
            </a:r>
          </a:p>
          <a:p>
            <a:pPr marL="114300" indent="-114300" fontAlgn="auto">
              <a:spcBef>
                <a:spcPts val="0"/>
              </a:spcBef>
              <a:spcAft>
                <a:spcPts val="0"/>
              </a:spcAft>
              <a:buFont typeface="Arial" pitchFamily="34" charset="0"/>
              <a:buChar char="•"/>
              <a:defRPr/>
            </a:pPr>
            <a:r>
              <a:rPr lang="en-GB" sz="1600" dirty="0">
                <a:solidFill>
                  <a:schemeClr val="tx1"/>
                </a:solidFill>
              </a:rPr>
              <a:t>Raising poultry is not the main industry in this region.</a:t>
            </a:r>
          </a:p>
          <a:p>
            <a:pPr marL="114300" indent="-114300" fontAlgn="auto">
              <a:spcBef>
                <a:spcPts val="0"/>
              </a:spcBef>
              <a:spcAft>
                <a:spcPts val="0"/>
              </a:spcAft>
              <a:buFont typeface="Arial" pitchFamily="34" charset="0"/>
              <a:buChar char="•"/>
              <a:defRPr/>
            </a:pPr>
            <a:r>
              <a:rPr lang="en-GB" sz="1600" dirty="0">
                <a:solidFill>
                  <a:schemeClr val="tx1"/>
                </a:solidFill>
              </a:rPr>
              <a:t>There were two households in the region that </a:t>
            </a:r>
            <a:r>
              <a:rPr lang="en-GB" sz="1600" dirty="0" smtClean="0">
                <a:solidFill>
                  <a:schemeClr val="tx1"/>
                </a:solidFill>
              </a:rPr>
              <a:t>were affected by the epidemic </a:t>
            </a:r>
            <a:r>
              <a:rPr lang="en-GB" sz="1600" dirty="0">
                <a:solidFill>
                  <a:schemeClr val="tx1"/>
                </a:solidFill>
              </a:rPr>
              <a:t>in </a:t>
            </a:r>
            <a:r>
              <a:rPr lang="en-GB" sz="1600" dirty="0" smtClean="0">
                <a:solidFill>
                  <a:schemeClr val="tx1"/>
                </a:solidFill>
              </a:rPr>
              <a:t>2005, but since </a:t>
            </a:r>
            <a:r>
              <a:rPr lang="en-GB" sz="1600" dirty="0">
                <a:solidFill>
                  <a:schemeClr val="tx1"/>
                </a:solidFill>
              </a:rPr>
              <a:t>then they have not experienced any AI </a:t>
            </a:r>
            <a:r>
              <a:rPr lang="en-GB" sz="1600" dirty="0" smtClean="0">
                <a:solidFill>
                  <a:schemeClr val="tx1"/>
                </a:solidFill>
              </a:rPr>
              <a:t>outbreaks.</a:t>
            </a:r>
            <a:endParaRPr lang="en-GB" sz="2000" dirty="0">
              <a:solidFill>
                <a:schemeClr val="tx1"/>
              </a:solidFill>
            </a:endParaRPr>
          </a:p>
        </p:txBody>
      </p:sp>
      <p:sp>
        <p:nvSpPr>
          <p:cNvPr id="11" name="TextBox 10"/>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nvGraphicFramePr>
        <p:xfrm>
          <a:off x="0" y="1143000"/>
          <a:ext cx="9144000" cy="5715000"/>
        </p:xfrm>
        <a:graphic>
          <a:graphicData uri="http://schemas.openxmlformats.org/drawingml/2006/table">
            <a:tbl>
              <a:tblPr firstRow="1" bandRow="1">
                <a:tableStyleId>{5C22544A-7EE6-4342-B048-85BDC9FD1C3A}</a:tableStyleId>
              </a:tblPr>
              <a:tblGrid>
                <a:gridCol w="5286380"/>
                <a:gridCol w="3857620"/>
              </a:tblGrid>
              <a:tr h="2821335">
                <a:tc>
                  <a:txBody>
                    <a:bodyPr/>
                    <a:lstStyle/>
                    <a:p>
                      <a:endParaRPr lang="en-US" sz="1800" dirty="0"/>
                    </a:p>
                  </a:txBody>
                  <a:tcPr>
                    <a:lnR w="28575" cap="flat" cmpd="sng" algn="ctr">
                      <a:solidFill>
                        <a:schemeClr val="tx1"/>
                      </a:solidFill>
                      <a:prstDash val="lgDash"/>
                      <a:round/>
                      <a:headEnd type="none" w="med" len="med"/>
                      <a:tailEnd type="none" w="med" len="med"/>
                    </a:lnR>
                    <a:lnB w="28575" cap="flat" cmpd="sng" algn="ctr">
                      <a:solidFill>
                        <a:schemeClr val="tx1"/>
                      </a:solidFill>
                      <a:prstDash val="lgDash"/>
                      <a:round/>
                      <a:headEnd type="none" w="med" len="med"/>
                      <a:tailEnd type="none" w="med" len="med"/>
                    </a:lnB>
                    <a:noFill/>
                  </a:tcPr>
                </a:tc>
                <a:tc>
                  <a:txBody>
                    <a:bodyPr/>
                    <a:lstStyle/>
                    <a:p>
                      <a:endParaRPr lang="en-US" sz="1800" dirty="0"/>
                    </a:p>
                  </a:txBody>
                  <a:tcPr>
                    <a:lnL w="28575" cap="flat" cmpd="sng" algn="ctr">
                      <a:solidFill>
                        <a:schemeClr val="tx1"/>
                      </a:solidFill>
                      <a:prstDash val="lgDash"/>
                      <a:round/>
                      <a:headEnd type="none" w="med" len="med"/>
                      <a:tailEnd type="none" w="med" len="med"/>
                    </a:lnL>
                    <a:lnB w="28575" cap="flat" cmpd="sng" algn="ctr">
                      <a:solidFill>
                        <a:schemeClr val="tx1"/>
                      </a:solidFill>
                      <a:prstDash val="lgDash"/>
                      <a:round/>
                      <a:headEnd type="none" w="med" len="med"/>
                      <a:tailEnd type="none" w="med" len="med"/>
                    </a:lnB>
                    <a:noFill/>
                  </a:tcPr>
                </a:tc>
              </a:tr>
              <a:tr h="2893665">
                <a:tc gridSpan="2">
                  <a:txBody>
                    <a:bodyPr/>
                    <a:lstStyle/>
                    <a:p>
                      <a:endParaRPr lang="en-US" sz="1800" dirty="0"/>
                    </a:p>
                  </a:txBody>
                  <a:tcPr>
                    <a:lnT w="28575" cap="flat" cmpd="sng" algn="ctr">
                      <a:solidFill>
                        <a:schemeClr val="tx1"/>
                      </a:solidFill>
                      <a:prstDash val="lgDash"/>
                      <a:round/>
                      <a:headEnd type="none" w="med" len="med"/>
                      <a:tailEnd type="none" w="med" len="med"/>
                    </a:lnT>
                    <a:noFill/>
                  </a:tcPr>
                </a:tc>
                <a:tc hMerge="1">
                  <a:txBody>
                    <a:bodyPr/>
                    <a:lstStyle/>
                    <a:p>
                      <a:endParaRPr lang="en-US"/>
                    </a:p>
                  </a:txBody>
                  <a:tcPr>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noFill/>
                  </a:tcPr>
                </a:tc>
              </a:tr>
            </a:tbl>
          </a:graphicData>
        </a:graphic>
      </p:graphicFrame>
      <p:sp>
        <p:nvSpPr>
          <p:cNvPr id="46092" name="Title 1"/>
          <p:cNvSpPr>
            <a:spLocks noGrp="1"/>
          </p:cNvSpPr>
          <p:nvPr>
            <p:ph type="title"/>
          </p:nvPr>
        </p:nvSpPr>
        <p:spPr>
          <a:xfrm>
            <a:off x="76200" y="117475"/>
            <a:ext cx="8915400" cy="796925"/>
          </a:xfrm>
        </p:spPr>
        <p:txBody>
          <a:bodyPr/>
          <a:lstStyle/>
          <a:p>
            <a:r>
              <a:rPr lang="en-US" dirty="0" smtClean="0">
                <a:solidFill>
                  <a:srgbClr val="000000"/>
                </a:solidFill>
              </a:rPr>
              <a:t>IEC Materials at the Medical Facility</a:t>
            </a:r>
          </a:p>
        </p:txBody>
      </p:sp>
      <p:pic>
        <p:nvPicPr>
          <p:cNvPr id="3" name="Picture 2" descr="IMG_0665.JPG"/>
          <p:cNvPicPr>
            <a:picLocks noChangeAspect="1"/>
          </p:cNvPicPr>
          <p:nvPr/>
        </p:nvPicPr>
        <p:blipFill>
          <a:blip r:embed="rId2" cstate="print"/>
          <a:srcRect b="-1013"/>
          <a:stretch>
            <a:fillRect/>
          </a:stretch>
        </p:blipFill>
        <p:spPr>
          <a:xfrm>
            <a:off x="7280275" y="2393950"/>
            <a:ext cx="1649413" cy="1249363"/>
          </a:xfrm>
          <a:prstGeom prst="rect">
            <a:avLst/>
          </a:prstGeom>
          <a:ln>
            <a:noFill/>
          </a:ln>
          <a:effectLst>
            <a:outerShdw blurRad="190500" algn="tl" rotWithShape="0">
              <a:srgbClr val="000000">
                <a:alpha val="70000"/>
              </a:srgbClr>
            </a:outerShdw>
          </a:effectLst>
        </p:spPr>
      </p:pic>
      <p:pic>
        <p:nvPicPr>
          <p:cNvPr id="4" name="Picture 3" descr="IMG_0666.JPG"/>
          <p:cNvPicPr>
            <a:picLocks noChangeAspect="1"/>
          </p:cNvPicPr>
          <p:nvPr/>
        </p:nvPicPr>
        <p:blipFill>
          <a:blip r:embed="rId3" cstate="print"/>
          <a:srcRect b="-1549"/>
          <a:stretch>
            <a:fillRect/>
          </a:stretch>
        </p:blipFill>
        <p:spPr>
          <a:xfrm>
            <a:off x="5494338" y="1822450"/>
            <a:ext cx="1649412" cy="1249363"/>
          </a:xfrm>
          <a:prstGeom prst="rect">
            <a:avLst/>
          </a:prstGeom>
          <a:ln>
            <a:noFill/>
          </a:ln>
          <a:effectLst>
            <a:outerShdw blurRad="190500" algn="tl" rotWithShape="0">
              <a:srgbClr val="000000">
                <a:alpha val="70000"/>
              </a:srgbClr>
            </a:outerShdw>
          </a:effectLst>
        </p:spPr>
      </p:pic>
      <p:pic>
        <p:nvPicPr>
          <p:cNvPr id="8" name="Picture 7" descr="IMG_0670.JPG"/>
          <p:cNvPicPr>
            <a:picLocks noChangeAspect="1"/>
          </p:cNvPicPr>
          <p:nvPr/>
        </p:nvPicPr>
        <p:blipFill>
          <a:blip r:embed="rId4" cstate="email"/>
          <a:stretch>
            <a:fillRect/>
          </a:stretch>
        </p:blipFill>
        <p:spPr>
          <a:xfrm>
            <a:off x="6000760" y="4071942"/>
            <a:ext cx="1857388" cy="1393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descr="IMG_0671.JPG"/>
          <p:cNvPicPr>
            <a:picLocks noChangeAspect="1"/>
          </p:cNvPicPr>
          <p:nvPr/>
        </p:nvPicPr>
        <p:blipFill>
          <a:blip r:embed="rId5" cstate="email"/>
          <a:stretch>
            <a:fillRect/>
          </a:stretch>
        </p:blipFill>
        <p:spPr>
          <a:xfrm>
            <a:off x="3000364" y="5143512"/>
            <a:ext cx="1857388" cy="1393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descr="IMG_0673.JPG"/>
          <p:cNvPicPr>
            <a:picLocks noChangeAspect="1"/>
          </p:cNvPicPr>
          <p:nvPr/>
        </p:nvPicPr>
        <p:blipFill>
          <a:blip r:embed="rId6" cstate="email"/>
          <a:stretch>
            <a:fillRect/>
          </a:stretch>
        </p:blipFill>
        <p:spPr>
          <a:xfrm rot="16200000" flipH="1">
            <a:off x="5447116" y="5089935"/>
            <a:ext cx="1857388" cy="1393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3" descr="IMG_0676.JPG"/>
          <p:cNvPicPr>
            <a:picLocks noChangeAspect="1"/>
          </p:cNvPicPr>
          <p:nvPr/>
        </p:nvPicPr>
        <p:blipFill>
          <a:blip r:embed="rId7" cstate="email"/>
          <a:stretch>
            <a:fillRect/>
          </a:stretch>
        </p:blipFill>
        <p:spPr>
          <a:xfrm>
            <a:off x="1643042" y="4822042"/>
            <a:ext cx="1857388" cy="1393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14" descr="IMG_0677.JPG"/>
          <p:cNvPicPr>
            <a:picLocks noChangeAspect="1"/>
          </p:cNvPicPr>
          <p:nvPr/>
        </p:nvPicPr>
        <p:blipFill>
          <a:blip r:embed="rId8" cstate="email"/>
          <a:stretch>
            <a:fillRect/>
          </a:stretch>
        </p:blipFill>
        <p:spPr>
          <a:xfrm rot="5400000">
            <a:off x="7268784" y="4875620"/>
            <a:ext cx="1857388" cy="1393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Picture 17" descr="IMG_0680.JPG"/>
          <p:cNvPicPr>
            <a:picLocks noChangeAspect="1"/>
          </p:cNvPicPr>
          <p:nvPr/>
        </p:nvPicPr>
        <p:blipFill>
          <a:blip r:embed="rId9" cstate="email"/>
          <a:stretch>
            <a:fillRect/>
          </a:stretch>
        </p:blipFill>
        <p:spPr>
          <a:xfrm>
            <a:off x="642910" y="5322108"/>
            <a:ext cx="1857388" cy="1393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9" name="Picture 18" descr="IMG_0681.JPG"/>
          <p:cNvPicPr>
            <a:picLocks noChangeAspect="1"/>
          </p:cNvPicPr>
          <p:nvPr/>
        </p:nvPicPr>
        <p:blipFill>
          <a:blip r:embed="rId10" cstate="email"/>
          <a:stretch>
            <a:fillRect/>
          </a:stretch>
        </p:blipFill>
        <p:spPr>
          <a:xfrm>
            <a:off x="4214810" y="4464852"/>
            <a:ext cx="1857388" cy="1393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 name="Round Single Corner Rectangle 22"/>
          <p:cNvSpPr/>
          <p:nvPr/>
        </p:nvSpPr>
        <p:spPr>
          <a:xfrm flipH="1">
            <a:off x="385763" y="1219200"/>
            <a:ext cx="4643437" cy="2428875"/>
          </a:xfrm>
          <a:prstGeom prst="round1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4300" indent="-114300" fontAlgn="auto">
              <a:spcBef>
                <a:spcPts val="0"/>
              </a:spcBef>
              <a:spcAft>
                <a:spcPts val="0"/>
              </a:spcAft>
              <a:buFont typeface="Arial" pitchFamily="34" charset="0"/>
              <a:buChar char="•"/>
              <a:defRPr/>
            </a:pPr>
            <a:r>
              <a:rPr lang="en-US" sz="1600" dirty="0">
                <a:solidFill>
                  <a:schemeClr val="tx1"/>
                </a:solidFill>
              </a:rPr>
              <a:t> Banners and posters at the medical facility cover many different diseases: </a:t>
            </a:r>
            <a:r>
              <a:rPr lang="en-US" sz="1600" dirty="0" err="1">
                <a:solidFill>
                  <a:schemeClr val="tx1"/>
                </a:solidFill>
              </a:rPr>
              <a:t>parotitis</a:t>
            </a:r>
            <a:r>
              <a:rPr lang="en-US" sz="1600" dirty="0">
                <a:solidFill>
                  <a:schemeClr val="tx1"/>
                </a:solidFill>
              </a:rPr>
              <a:t> vaccination, liver sickness,  </a:t>
            </a:r>
            <a:r>
              <a:rPr lang="en-US" sz="1600" dirty="0" smtClean="0">
                <a:solidFill>
                  <a:schemeClr val="tx1"/>
                </a:solidFill>
              </a:rPr>
              <a:t>childhood vaccinations, </a:t>
            </a:r>
            <a:r>
              <a:rPr lang="en-US" sz="1600" dirty="0">
                <a:solidFill>
                  <a:schemeClr val="tx1"/>
                </a:solidFill>
              </a:rPr>
              <a:t>malaria, etc.</a:t>
            </a:r>
          </a:p>
          <a:p>
            <a:pPr marL="114300" indent="-114300" fontAlgn="auto">
              <a:spcBef>
                <a:spcPts val="0"/>
              </a:spcBef>
              <a:spcAft>
                <a:spcPts val="0"/>
              </a:spcAft>
              <a:buFont typeface="Arial" pitchFamily="34" charset="0"/>
              <a:buChar char="•"/>
              <a:defRPr/>
            </a:pPr>
            <a:r>
              <a:rPr lang="en-US" sz="1600" dirty="0">
                <a:solidFill>
                  <a:schemeClr val="tx1"/>
                </a:solidFill>
              </a:rPr>
              <a:t> But </a:t>
            </a:r>
            <a:r>
              <a:rPr lang="en-US" sz="1600" dirty="0" smtClean="0">
                <a:solidFill>
                  <a:schemeClr val="tx1"/>
                </a:solidFill>
              </a:rPr>
              <a:t>there’s no </a:t>
            </a:r>
            <a:r>
              <a:rPr lang="en-US" sz="1600" dirty="0">
                <a:solidFill>
                  <a:schemeClr val="tx1"/>
                </a:solidFill>
              </a:rPr>
              <a:t>information about AI. According to the health workers, the citizens in this region are most concerned about malaria due to the area’s forest terrain.</a:t>
            </a:r>
          </a:p>
        </p:txBody>
      </p:sp>
      <p:sp>
        <p:nvSpPr>
          <p:cNvPr id="27" name="Rounded Rectangle 26"/>
          <p:cNvSpPr/>
          <p:nvPr/>
        </p:nvSpPr>
        <p:spPr>
          <a:xfrm>
            <a:off x="6137275" y="1214438"/>
            <a:ext cx="2143125" cy="3667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5138" indent="-465138" algn="ctr">
              <a:spcBef>
                <a:spcPct val="20000"/>
              </a:spcBef>
              <a:buClr>
                <a:srgbClr val="C00000"/>
              </a:buClr>
              <a:buSzPct val="90000"/>
              <a:defRPr/>
            </a:pPr>
            <a:r>
              <a:rPr lang="en-GB" sz="1600" b="1">
                <a:solidFill>
                  <a:prstClr val="black"/>
                </a:solidFill>
              </a:rPr>
              <a:t>Outside the building</a:t>
            </a:r>
            <a:endParaRPr lang="en-GB" b="1"/>
          </a:p>
        </p:txBody>
      </p:sp>
      <p:sp>
        <p:nvSpPr>
          <p:cNvPr id="28" name="Rounded Rectangle 27"/>
          <p:cNvSpPr/>
          <p:nvPr/>
        </p:nvSpPr>
        <p:spPr>
          <a:xfrm>
            <a:off x="571500" y="4276725"/>
            <a:ext cx="2143125" cy="36671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5138" indent="-465138" algn="ctr">
              <a:spcBef>
                <a:spcPct val="20000"/>
              </a:spcBef>
              <a:buClr>
                <a:srgbClr val="C00000"/>
              </a:buClr>
              <a:buSzPct val="90000"/>
              <a:defRPr/>
            </a:pPr>
            <a:r>
              <a:rPr lang="en-GB" sz="1600" b="1">
                <a:solidFill>
                  <a:prstClr val="black"/>
                </a:solidFill>
              </a:rPr>
              <a:t>Inside the building</a:t>
            </a:r>
            <a:endParaRPr lang="en-GB"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304800"/>
            <a:ext cx="8229600" cy="715962"/>
          </a:xfrm>
        </p:spPr>
        <p:txBody>
          <a:bodyPr/>
          <a:lstStyle/>
          <a:p>
            <a:pPr eaLnBrk="1" hangingPunct="1"/>
            <a:r>
              <a:rPr lang="en-GB" dirty="0" smtClean="0"/>
              <a:t>Health Concerns of Opinion Leaders</a:t>
            </a:r>
          </a:p>
        </p:txBody>
      </p:sp>
      <p:sp>
        <p:nvSpPr>
          <p:cNvPr id="4" name="Rounded Rectangle 3"/>
          <p:cNvSpPr/>
          <p:nvPr/>
        </p:nvSpPr>
        <p:spPr>
          <a:xfrm>
            <a:off x="609600" y="1524000"/>
            <a:ext cx="1981200" cy="6858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 1 </a:t>
            </a:r>
            <a:endParaRPr lang="en-GB" dirty="0" smtClean="0"/>
          </a:p>
          <a:p>
            <a:pPr algn="ctr" fontAlgn="auto">
              <a:spcBef>
                <a:spcPts val="0"/>
              </a:spcBef>
              <a:spcAft>
                <a:spcPts val="0"/>
              </a:spcAft>
              <a:defRPr/>
            </a:pPr>
            <a:r>
              <a:rPr lang="en-GB" dirty="0" smtClean="0"/>
              <a:t>Malaria</a:t>
            </a:r>
            <a:endParaRPr lang="en-GB" dirty="0"/>
          </a:p>
        </p:txBody>
      </p:sp>
      <p:sp>
        <p:nvSpPr>
          <p:cNvPr id="5" name="Rounded Rectangle 4"/>
          <p:cNvSpPr/>
          <p:nvPr/>
        </p:nvSpPr>
        <p:spPr>
          <a:xfrm>
            <a:off x="609600" y="2667000"/>
            <a:ext cx="2057400" cy="762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No. 2 </a:t>
            </a:r>
            <a:endParaRPr lang="en-GB" dirty="0" smtClean="0">
              <a:solidFill>
                <a:schemeClr val="tx1"/>
              </a:solidFill>
            </a:endParaRPr>
          </a:p>
          <a:p>
            <a:pPr algn="ctr" fontAlgn="auto">
              <a:spcBef>
                <a:spcPts val="0"/>
              </a:spcBef>
              <a:spcAft>
                <a:spcPts val="0"/>
              </a:spcAft>
              <a:defRPr/>
            </a:pPr>
            <a:r>
              <a:rPr lang="en-GB" dirty="0" smtClean="0">
                <a:solidFill>
                  <a:schemeClr val="tx1"/>
                </a:solidFill>
              </a:rPr>
              <a:t>Common diseases</a:t>
            </a:r>
            <a:endParaRPr lang="en-GB" dirty="0">
              <a:solidFill>
                <a:schemeClr val="tx1"/>
              </a:solidFill>
            </a:endParaRPr>
          </a:p>
        </p:txBody>
      </p:sp>
      <p:sp>
        <p:nvSpPr>
          <p:cNvPr id="9" name="Rounded Rectangle 8"/>
          <p:cNvSpPr/>
          <p:nvPr/>
        </p:nvSpPr>
        <p:spPr>
          <a:xfrm>
            <a:off x="609600" y="3962400"/>
            <a:ext cx="2057400" cy="6572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No. 3 </a:t>
            </a:r>
            <a:endParaRPr lang="en-GB" dirty="0" smtClean="0">
              <a:solidFill>
                <a:schemeClr val="tx1"/>
              </a:solidFill>
            </a:endParaRPr>
          </a:p>
          <a:p>
            <a:pPr algn="ctr" fontAlgn="auto">
              <a:spcBef>
                <a:spcPts val="0"/>
              </a:spcBef>
              <a:spcAft>
                <a:spcPts val="0"/>
              </a:spcAft>
              <a:defRPr/>
            </a:pPr>
            <a:r>
              <a:rPr lang="en-GB" dirty="0" smtClean="0">
                <a:solidFill>
                  <a:schemeClr val="tx1"/>
                </a:solidFill>
              </a:rPr>
              <a:t>AI</a:t>
            </a:r>
            <a:endParaRPr lang="en-GB" dirty="0">
              <a:solidFill>
                <a:schemeClr val="tx1"/>
              </a:solidFill>
            </a:endParaRPr>
          </a:p>
        </p:txBody>
      </p:sp>
      <p:sp>
        <p:nvSpPr>
          <p:cNvPr id="10" name="TextBox 9"/>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
        <p:nvSpPr>
          <p:cNvPr id="13" name="Content Placeholder 2"/>
          <p:cNvSpPr txBox="1">
            <a:spLocks/>
          </p:cNvSpPr>
          <p:nvPr/>
        </p:nvSpPr>
        <p:spPr bwMode="auto">
          <a:xfrm>
            <a:off x="2743200" y="3733800"/>
            <a:ext cx="5791200" cy="25146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endParaRPr lang="en-US" sz="1600" dirty="0">
              <a:latin typeface="+mn-lt"/>
            </a:endParaRPr>
          </a:p>
        </p:txBody>
      </p:sp>
      <p:sp>
        <p:nvSpPr>
          <p:cNvPr id="15" name="Content Placeholder 2"/>
          <p:cNvSpPr txBox="1">
            <a:spLocks/>
          </p:cNvSpPr>
          <p:nvPr/>
        </p:nvSpPr>
        <p:spPr bwMode="auto">
          <a:xfrm>
            <a:off x="2895600" y="1371600"/>
            <a:ext cx="5791200" cy="46482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GB" dirty="0">
                <a:latin typeface="+mn-lt"/>
              </a:rPr>
              <a:t>Malaria is the </a:t>
            </a:r>
            <a:r>
              <a:rPr lang="en-GB" dirty="0" smtClean="0">
                <a:latin typeface="+mn-lt"/>
              </a:rPr>
              <a:t>leading health concern of opinion leaders. They believe that it is prevalent in </a:t>
            </a:r>
            <a:r>
              <a:rPr lang="en-GB" dirty="0">
                <a:latin typeface="+mn-lt"/>
              </a:rPr>
              <a:t>this community due to its </a:t>
            </a:r>
            <a:r>
              <a:rPr lang="en-GB" dirty="0" smtClean="0">
                <a:latin typeface="+mn-lt"/>
              </a:rPr>
              <a:t>mountainous location </a:t>
            </a:r>
            <a:r>
              <a:rPr lang="en-GB" dirty="0">
                <a:latin typeface="+mn-lt"/>
              </a:rPr>
              <a:t>with thick forests.  This disease can be treated </a:t>
            </a:r>
            <a:r>
              <a:rPr lang="en-GB" dirty="0" smtClean="0">
                <a:latin typeface="+mn-lt"/>
              </a:rPr>
              <a:t>but takes a long </a:t>
            </a:r>
            <a:r>
              <a:rPr lang="en-GB" dirty="0">
                <a:latin typeface="+mn-lt"/>
              </a:rPr>
              <a:t>time to cure. </a:t>
            </a:r>
          </a:p>
          <a:p>
            <a:pPr marL="465138" indent="-465138" algn="just">
              <a:spcBef>
                <a:spcPct val="20000"/>
              </a:spcBef>
              <a:buClr>
                <a:srgbClr val="C00000"/>
              </a:buClr>
              <a:buSzPct val="90000"/>
              <a:buFont typeface="Wingdings 3" pitchFamily="18" charset="2"/>
              <a:buChar char=""/>
              <a:defRPr/>
            </a:pPr>
            <a:r>
              <a:rPr lang="en-GB" dirty="0">
                <a:latin typeface="+mn-lt"/>
              </a:rPr>
              <a:t>Other health concerns were referred to as common diseases, </a:t>
            </a:r>
            <a:r>
              <a:rPr lang="en-GB" dirty="0" smtClean="0">
                <a:latin typeface="+mn-lt"/>
              </a:rPr>
              <a:t>including </a:t>
            </a:r>
            <a:r>
              <a:rPr lang="en-GB" dirty="0">
                <a:latin typeface="+mn-lt"/>
              </a:rPr>
              <a:t>sore throat, common flu or cold, </a:t>
            </a:r>
            <a:r>
              <a:rPr lang="en-GB" dirty="0" smtClean="0">
                <a:latin typeface="+mn-lt"/>
              </a:rPr>
              <a:t>diarrhea</a:t>
            </a:r>
            <a:r>
              <a:rPr lang="en-GB" dirty="0">
                <a:latin typeface="+mn-lt"/>
              </a:rPr>
              <a:t>, trachoma, </a:t>
            </a:r>
            <a:r>
              <a:rPr lang="en-GB" dirty="0" smtClean="0">
                <a:latin typeface="+mn-lt"/>
              </a:rPr>
              <a:t>and whooping-cough</a:t>
            </a:r>
            <a:r>
              <a:rPr lang="en-GB" dirty="0">
                <a:latin typeface="+mn-lt"/>
              </a:rPr>
              <a:t>. These diseases occur </a:t>
            </a:r>
            <a:r>
              <a:rPr lang="en-GB" dirty="0" smtClean="0">
                <a:latin typeface="+mn-lt"/>
              </a:rPr>
              <a:t>frequently </a:t>
            </a:r>
            <a:r>
              <a:rPr lang="en-GB" dirty="0">
                <a:latin typeface="+mn-lt"/>
              </a:rPr>
              <a:t>and affect both adults and children.</a:t>
            </a:r>
          </a:p>
          <a:p>
            <a:pPr marL="465138" indent="-465138" algn="just">
              <a:spcBef>
                <a:spcPct val="20000"/>
              </a:spcBef>
              <a:buClr>
                <a:srgbClr val="C00000"/>
              </a:buClr>
              <a:buSzPct val="90000"/>
              <a:buFont typeface="Wingdings 3" pitchFamily="18" charset="2"/>
              <a:buChar char=""/>
              <a:defRPr/>
            </a:pPr>
            <a:r>
              <a:rPr lang="en-GB" dirty="0">
                <a:latin typeface="+mn-lt"/>
              </a:rPr>
              <a:t>AI </a:t>
            </a:r>
            <a:r>
              <a:rPr lang="en-GB" dirty="0" smtClean="0">
                <a:latin typeface="+mn-lt"/>
              </a:rPr>
              <a:t>is a small concern</a:t>
            </a:r>
            <a:r>
              <a:rPr lang="en-GB" dirty="0">
                <a:latin typeface="+mn-lt"/>
              </a:rPr>
              <a:t>. </a:t>
            </a:r>
            <a:r>
              <a:rPr lang="en-GB" dirty="0" smtClean="0">
                <a:latin typeface="+mn-lt"/>
              </a:rPr>
              <a:t>There have been no recent outbreaks, </a:t>
            </a:r>
            <a:r>
              <a:rPr lang="en-GB" dirty="0">
                <a:latin typeface="+mn-lt"/>
              </a:rPr>
              <a:t>but there is still some level of concern as there is no cure </a:t>
            </a:r>
            <a:r>
              <a:rPr lang="en-GB" dirty="0" smtClean="0">
                <a:latin typeface="+mn-lt"/>
              </a:rPr>
              <a:t>and </a:t>
            </a:r>
            <a:r>
              <a:rPr lang="en-GB" dirty="0">
                <a:latin typeface="+mn-lt"/>
              </a:rPr>
              <a:t>it can </a:t>
            </a:r>
            <a:r>
              <a:rPr lang="en-GB" dirty="0" smtClean="0">
                <a:latin typeface="+mn-lt"/>
              </a:rPr>
              <a:t>be fatal.</a:t>
            </a:r>
            <a:endParaRPr lang="en-US" sz="1600" dirty="0">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458200" cy="715962"/>
          </a:xfrm>
        </p:spPr>
        <p:txBody>
          <a:bodyPr/>
          <a:lstStyle/>
          <a:p>
            <a:pPr eaLnBrk="1" hangingPunct="1"/>
            <a:r>
              <a:rPr lang="en-GB" dirty="0" smtClean="0"/>
              <a:t>Relationship of AI to other Major Concerns</a:t>
            </a:r>
          </a:p>
        </p:txBody>
      </p:sp>
      <p:sp>
        <p:nvSpPr>
          <p:cNvPr id="10" name="TextBox 9"/>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
        <p:nvSpPr>
          <p:cNvPr id="48132" name="Content Placeholder 2"/>
          <p:cNvSpPr>
            <a:spLocks noGrp="1"/>
          </p:cNvSpPr>
          <p:nvPr>
            <p:ph idx="1"/>
          </p:nvPr>
        </p:nvSpPr>
        <p:spPr>
          <a:xfrm>
            <a:off x="4114800" y="1143000"/>
            <a:ext cx="4800600" cy="5410200"/>
          </a:xfrm>
        </p:spPr>
        <p:txBody>
          <a:bodyPr/>
          <a:lstStyle/>
          <a:p>
            <a:pPr algn="just" eaLnBrk="1" hangingPunct="1"/>
            <a:r>
              <a:rPr lang="en-US" sz="1500" dirty="0" smtClean="0"/>
              <a:t>The opinion leaders are similar to farmers and contributors in terms of concerns: </a:t>
            </a:r>
          </a:p>
          <a:p>
            <a:pPr lvl="1" algn="just" eaLnBrk="1" hangingPunct="1"/>
            <a:r>
              <a:rPr lang="en-US" sz="1500" dirty="0" smtClean="0"/>
              <a:t>Education leading to a successful career for their children is their main concern, followed by health. Having a healthy family means that there are no serious illnesses. </a:t>
            </a:r>
          </a:p>
          <a:p>
            <a:pPr lvl="1" algn="just" eaLnBrk="1" hangingPunct="1"/>
            <a:r>
              <a:rPr lang="en-US" sz="1500" dirty="0" smtClean="0"/>
              <a:t>Household income and social concerns, including relationships with colleagues, friends and relatives, are also quite important.</a:t>
            </a:r>
          </a:p>
          <a:p>
            <a:pPr algn="just" eaLnBrk="1" hangingPunct="1"/>
            <a:r>
              <a:rPr lang="en-US" sz="1500" dirty="0" smtClean="0"/>
              <a:t>Given their current positions in the community, healthcare is a priority:</a:t>
            </a:r>
          </a:p>
          <a:p>
            <a:pPr lvl="1" algn="just" eaLnBrk="1" hangingPunct="1"/>
            <a:r>
              <a:rPr lang="en-US" sz="1500" dirty="0" smtClean="0"/>
              <a:t>For animal healthcare workers: congestion, New Castle, and AI are the main health concerns. Congestion and Newcastle occur  more often in poultry, but AI is more serious as it can be transmitted to humans.</a:t>
            </a:r>
          </a:p>
          <a:p>
            <a:pPr lvl="1" algn="just" eaLnBrk="1" hangingPunct="1"/>
            <a:r>
              <a:rPr lang="en-US" sz="1500" dirty="0" smtClean="0"/>
              <a:t>For human health care workers: the main health concerns are malaria, normal flu, </a:t>
            </a:r>
            <a:r>
              <a:rPr lang="en-US" sz="1500" dirty="0" err="1" smtClean="0"/>
              <a:t>petechial</a:t>
            </a:r>
            <a:r>
              <a:rPr lang="en-US" sz="1500" dirty="0" smtClean="0"/>
              <a:t> fever, and contagion. There was no mention of AI.</a:t>
            </a:r>
          </a:p>
        </p:txBody>
      </p:sp>
      <p:sp>
        <p:nvSpPr>
          <p:cNvPr id="12" name="Oval 11"/>
          <p:cNvSpPr/>
          <p:nvPr/>
        </p:nvSpPr>
        <p:spPr>
          <a:xfrm>
            <a:off x="2209800" y="4114800"/>
            <a:ext cx="1676400" cy="1676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Social</a:t>
            </a:r>
          </a:p>
        </p:txBody>
      </p:sp>
      <p:sp>
        <p:nvSpPr>
          <p:cNvPr id="16" name="Oval 15"/>
          <p:cNvSpPr/>
          <p:nvPr/>
        </p:nvSpPr>
        <p:spPr>
          <a:xfrm>
            <a:off x="609600" y="1371600"/>
            <a:ext cx="1828800" cy="1752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Education for </a:t>
            </a:r>
            <a:r>
              <a:rPr lang="en-US" b="1" dirty="0" smtClean="0">
                <a:solidFill>
                  <a:schemeClr val="tx1"/>
                </a:solidFill>
              </a:rPr>
              <a:t>Successful</a:t>
            </a:r>
            <a:endParaRPr lang="en-US" b="1" dirty="0">
              <a:solidFill>
                <a:schemeClr val="tx1"/>
              </a:solidFill>
            </a:endParaRPr>
          </a:p>
          <a:p>
            <a:pPr algn="ctr" fontAlgn="auto">
              <a:spcBef>
                <a:spcPts val="0"/>
              </a:spcBef>
              <a:spcAft>
                <a:spcPts val="0"/>
              </a:spcAft>
              <a:defRPr/>
            </a:pPr>
            <a:r>
              <a:rPr lang="en-US" b="1" dirty="0">
                <a:solidFill>
                  <a:schemeClr val="tx1"/>
                </a:solidFill>
              </a:rPr>
              <a:t>Career</a:t>
            </a:r>
          </a:p>
        </p:txBody>
      </p:sp>
      <p:sp>
        <p:nvSpPr>
          <p:cNvPr id="18" name="Oval 17"/>
          <p:cNvSpPr/>
          <p:nvPr/>
        </p:nvSpPr>
        <p:spPr>
          <a:xfrm>
            <a:off x="685800" y="41148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Economic</a:t>
            </a:r>
          </a:p>
        </p:txBody>
      </p:sp>
      <p:sp>
        <p:nvSpPr>
          <p:cNvPr id="19" name="Oval 18"/>
          <p:cNvSpPr/>
          <p:nvPr/>
        </p:nvSpPr>
        <p:spPr>
          <a:xfrm>
            <a:off x="1447800" y="2667000"/>
            <a:ext cx="1676400" cy="1676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a:solidFill>
                  <a:schemeClr val="tx1"/>
                </a:solidFill>
              </a:rPr>
              <a:t>Health</a:t>
            </a:r>
          </a:p>
        </p:txBody>
      </p:sp>
      <p:sp>
        <p:nvSpPr>
          <p:cNvPr id="20" name="Oval 19"/>
          <p:cNvSpPr/>
          <p:nvPr/>
        </p:nvSpPr>
        <p:spPr>
          <a:xfrm>
            <a:off x="1981200" y="3962400"/>
            <a:ext cx="5334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AI</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smtClean="0"/>
              <a:t>Health Belief Model (HBM)</a:t>
            </a:r>
          </a:p>
        </p:txBody>
      </p:sp>
      <p:sp>
        <p:nvSpPr>
          <p:cNvPr id="36" name="TextBox 35"/>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
        <p:nvSpPr>
          <p:cNvPr id="31" name="Right Arrow 30"/>
          <p:cNvSpPr/>
          <p:nvPr/>
        </p:nvSpPr>
        <p:spPr>
          <a:xfrm>
            <a:off x="2857500" y="45497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00" b="1" dirty="0">
                <a:solidFill>
                  <a:srgbClr val="FF0000"/>
                </a:solidFill>
              </a:rPr>
              <a:t>No</a:t>
            </a:r>
          </a:p>
        </p:txBody>
      </p:sp>
      <p:sp>
        <p:nvSpPr>
          <p:cNvPr id="40" name="Rounded Rectangle 39"/>
          <p:cNvSpPr/>
          <p:nvPr/>
        </p:nvSpPr>
        <p:spPr>
          <a:xfrm>
            <a:off x="3467100" y="44450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Misguided beliefs</a:t>
            </a:r>
          </a:p>
        </p:txBody>
      </p:sp>
      <p:sp>
        <p:nvSpPr>
          <p:cNvPr id="44" name="Right Arrow 43"/>
          <p:cNvSpPr/>
          <p:nvPr/>
        </p:nvSpPr>
        <p:spPr>
          <a:xfrm>
            <a:off x="5753100" y="45497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000" b="1" dirty="0">
              <a:solidFill>
                <a:srgbClr val="FF0000"/>
              </a:solidFill>
            </a:endParaRPr>
          </a:p>
        </p:txBody>
      </p:sp>
      <p:sp>
        <p:nvSpPr>
          <p:cNvPr id="48" name="Rounded Rectangle 47"/>
          <p:cNvSpPr/>
          <p:nvPr/>
        </p:nvSpPr>
        <p:spPr>
          <a:xfrm>
            <a:off x="6362700" y="44450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t>Boost motivation through influencers such as NGOs, HCWs, etc.</a:t>
            </a:r>
          </a:p>
        </p:txBody>
      </p:sp>
      <p:sp>
        <p:nvSpPr>
          <p:cNvPr id="49160" name="TextBox 33"/>
          <p:cNvSpPr txBox="1">
            <a:spLocks noChangeArrowheads="1"/>
          </p:cNvSpPr>
          <p:nvPr/>
        </p:nvSpPr>
        <p:spPr bwMode="auto">
          <a:xfrm>
            <a:off x="3962400" y="3886200"/>
            <a:ext cx="914400" cy="369888"/>
          </a:xfrm>
          <a:prstGeom prst="rect">
            <a:avLst/>
          </a:prstGeom>
          <a:noFill/>
          <a:ln w="9525">
            <a:noFill/>
            <a:miter lim="800000"/>
            <a:headEnd/>
            <a:tailEnd/>
          </a:ln>
        </p:spPr>
        <p:txBody>
          <a:bodyPr wrap="none">
            <a:spAutoFit/>
          </a:bodyPr>
          <a:lstStyle/>
          <a:p>
            <a:r>
              <a:rPr lang="en-GB" u="sng">
                <a:latin typeface="Calibri" charset="0"/>
              </a:rPr>
              <a:t>Barriers</a:t>
            </a:r>
          </a:p>
        </p:txBody>
      </p:sp>
      <p:sp>
        <p:nvSpPr>
          <p:cNvPr id="49161" name="TextBox 34"/>
          <p:cNvSpPr txBox="1">
            <a:spLocks noChangeArrowheads="1"/>
          </p:cNvSpPr>
          <p:nvPr/>
        </p:nvSpPr>
        <p:spPr bwMode="auto">
          <a:xfrm>
            <a:off x="6478588" y="3886200"/>
            <a:ext cx="1673225" cy="369888"/>
          </a:xfrm>
          <a:prstGeom prst="rect">
            <a:avLst/>
          </a:prstGeom>
          <a:noFill/>
          <a:ln w="9525">
            <a:noFill/>
            <a:miter lim="800000"/>
            <a:headEnd/>
            <a:tailEnd/>
          </a:ln>
        </p:spPr>
        <p:txBody>
          <a:bodyPr wrap="none">
            <a:spAutoFit/>
          </a:bodyPr>
          <a:lstStyle/>
          <a:p>
            <a:r>
              <a:rPr lang="en-GB" u="sng">
                <a:latin typeface="Calibri" charset="0"/>
              </a:rPr>
              <a:t>Communication</a:t>
            </a:r>
          </a:p>
        </p:txBody>
      </p:sp>
      <p:sp>
        <p:nvSpPr>
          <p:cNvPr id="56" name="Content Placeholder 2"/>
          <p:cNvSpPr txBox="1">
            <a:spLocks/>
          </p:cNvSpPr>
          <p:nvPr/>
        </p:nvSpPr>
        <p:spPr bwMode="auto">
          <a:xfrm>
            <a:off x="3352800" y="1143000"/>
            <a:ext cx="5334000" cy="2743200"/>
          </a:xfrm>
          <a:prstGeom prst="rect">
            <a:avLst/>
          </a:prstGeom>
          <a:noFill/>
          <a:ln w="9525">
            <a:noFill/>
            <a:miter lim="800000"/>
            <a:headEnd/>
            <a:tailEnd/>
          </a:ln>
        </p:spPr>
        <p:txBody>
          <a:bodyPr/>
          <a:lstStyle/>
          <a:p>
            <a:pPr marL="285750" indent="-285750" algn="just" eaLnBrk="0" hangingPunct="0">
              <a:spcBef>
                <a:spcPct val="20000"/>
              </a:spcBef>
              <a:buClr>
                <a:srgbClr val="C00000"/>
              </a:buClr>
              <a:buSzPct val="90000"/>
              <a:buFont typeface="Wingdings 3" pitchFamily="18" charset="2"/>
              <a:buChar char=""/>
              <a:defRPr/>
            </a:pPr>
            <a:r>
              <a:rPr lang="en-US" sz="1600" dirty="0" smtClean="0">
                <a:latin typeface="+mn-lt"/>
                <a:sym typeface="Wingdings" pitchFamily="2" charset="2"/>
              </a:rPr>
              <a:t>Opinion leaders are at the third level of the HBM: </a:t>
            </a:r>
            <a:r>
              <a:rPr lang="en-US" sz="1600" b="1" dirty="0" smtClean="0">
                <a:latin typeface="+mn-lt"/>
                <a:sym typeface="Wingdings" pitchFamily="2" charset="2"/>
              </a:rPr>
              <a:t>Their misguided  beliefs lead to barriers in prevention.</a:t>
            </a:r>
          </a:p>
          <a:p>
            <a:pPr marL="285750" indent="-285750" algn="just" eaLnBrk="0" hangingPunct="0">
              <a:spcBef>
                <a:spcPct val="20000"/>
              </a:spcBef>
              <a:buClr>
                <a:srgbClr val="C00000"/>
              </a:buClr>
              <a:buSzPct val="90000"/>
              <a:buFont typeface="Wingdings 3" pitchFamily="18" charset="2"/>
              <a:buChar char=""/>
              <a:defRPr/>
            </a:pPr>
            <a:r>
              <a:rPr lang="en-US" sz="1600" dirty="0" smtClean="0">
                <a:latin typeface="+mn-lt"/>
                <a:sym typeface="Wingdings" pitchFamily="2" charset="2"/>
              </a:rPr>
              <a:t>The government workers believe vaccination and quarantine programs are effective, but these programs potentially cause supply chain actors to become too relaxed about AI prevention.</a:t>
            </a:r>
            <a:endParaRPr lang="en-US" sz="1600" b="1" dirty="0" smtClean="0">
              <a:latin typeface="+mn-lt"/>
              <a:sym typeface="Wingdings" pitchFamily="2" charset="2"/>
            </a:endParaRPr>
          </a:p>
          <a:p>
            <a:pPr marL="742950" lvl="1" indent="-285750" algn="just" eaLnBrk="0" hangingPunct="0">
              <a:spcBef>
                <a:spcPct val="20000"/>
              </a:spcBef>
              <a:buClr>
                <a:srgbClr val="C00000"/>
              </a:buClr>
              <a:buSzPct val="90000"/>
              <a:buFont typeface="Wingdings 3" pitchFamily="18" charset="2"/>
              <a:buChar char=""/>
              <a:defRPr/>
            </a:pPr>
            <a:r>
              <a:rPr lang="en-US" sz="1600" dirty="0" smtClean="0">
                <a:latin typeface="+mn-lt"/>
                <a:sym typeface="Wingdings" pitchFamily="2" charset="2"/>
              </a:rPr>
              <a:t>Farmers </a:t>
            </a:r>
            <a:r>
              <a:rPr lang="en-US" sz="1600" dirty="0">
                <a:latin typeface="+mn-lt"/>
                <a:sym typeface="Wingdings" pitchFamily="2" charset="2"/>
              </a:rPr>
              <a:t>almost have a blind trust in the vaccination </a:t>
            </a:r>
            <a:r>
              <a:rPr lang="en-US" sz="1600" dirty="0" smtClean="0">
                <a:latin typeface="+mn-lt"/>
                <a:sym typeface="Wingdings" pitchFamily="2" charset="2"/>
              </a:rPr>
              <a:t>program.</a:t>
            </a:r>
          </a:p>
          <a:p>
            <a:pPr marL="742950" lvl="1" indent="-285750" algn="just" eaLnBrk="0" hangingPunct="0">
              <a:spcBef>
                <a:spcPct val="20000"/>
              </a:spcBef>
              <a:buClr>
                <a:srgbClr val="C00000"/>
              </a:buClr>
              <a:buSzPct val="90000"/>
              <a:buFont typeface="Wingdings 3" pitchFamily="18" charset="2"/>
              <a:buChar char=""/>
              <a:defRPr/>
            </a:pPr>
            <a:r>
              <a:rPr lang="en-US" sz="1600" dirty="0" smtClean="0">
                <a:latin typeface="+mn-lt"/>
                <a:sym typeface="Wingdings" pitchFamily="2" charset="2"/>
              </a:rPr>
              <a:t>Contributors </a:t>
            </a:r>
            <a:r>
              <a:rPr lang="en-US" sz="1600" dirty="0">
                <a:latin typeface="+mn-lt"/>
                <a:sym typeface="Wingdings" pitchFamily="2" charset="2"/>
              </a:rPr>
              <a:t>rely on the quarantine </a:t>
            </a:r>
            <a:r>
              <a:rPr lang="en-US" sz="1600" dirty="0" smtClean="0">
                <a:latin typeface="+mn-lt"/>
                <a:sym typeface="Wingdings" pitchFamily="2" charset="2"/>
              </a:rPr>
              <a:t>system.</a:t>
            </a:r>
            <a:endParaRPr lang="en-US" sz="1600" dirty="0">
              <a:latin typeface="+mn-lt"/>
              <a:sym typeface="Wingdings" pitchFamily="2" charset="2"/>
            </a:endParaRPr>
          </a:p>
        </p:txBody>
      </p:sp>
      <p:sp>
        <p:nvSpPr>
          <p:cNvPr id="21" name="Rounded Rectangle 20"/>
          <p:cNvSpPr/>
          <p:nvPr/>
        </p:nvSpPr>
        <p:spPr>
          <a:xfrm>
            <a:off x="495300" y="23622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AI is believed to be a threat</a:t>
            </a:r>
          </a:p>
        </p:txBody>
      </p:sp>
      <p:sp>
        <p:nvSpPr>
          <p:cNvPr id="22" name="Rounded Rectangle 21"/>
          <p:cNvSpPr/>
          <p:nvPr/>
        </p:nvSpPr>
        <p:spPr>
          <a:xfrm>
            <a:off x="495300" y="34036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Believe that AI can be avoided</a:t>
            </a:r>
          </a:p>
        </p:txBody>
      </p:sp>
      <p:sp>
        <p:nvSpPr>
          <p:cNvPr id="24" name="Rounded Rectangle 23"/>
          <p:cNvSpPr/>
          <p:nvPr/>
        </p:nvSpPr>
        <p:spPr>
          <a:xfrm>
            <a:off x="495300" y="44450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Recommended actions are effective</a:t>
            </a:r>
          </a:p>
        </p:txBody>
      </p:sp>
      <p:sp>
        <p:nvSpPr>
          <p:cNvPr id="25" name="Rounded Rectangle 24"/>
          <p:cNvSpPr/>
          <p:nvPr/>
        </p:nvSpPr>
        <p:spPr>
          <a:xfrm>
            <a:off x="495300" y="54864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Ability to take recommended actions</a:t>
            </a:r>
          </a:p>
        </p:txBody>
      </p:sp>
      <p:sp>
        <p:nvSpPr>
          <p:cNvPr id="28" name="Down Arrow 27"/>
          <p:cNvSpPr/>
          <p:nvPr/>
        </p:nvSpPr>
        <p:spPr>
          <a:xfrm>
            <a:off x="1104900" y="30353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rgbClr val="FF0000"/>
                </a:solidFill>
              </a:rPr>
              <a:t>Yes</a:t>
            </a:r>
          </a:p>
        </p:txBody>
      </p:sp>
      <p:sp>
        <p:nvSpPr>
          <p:cNvPr id="29" name="Down Arrow 28"/>
          <p:cNvSpPr/>
          <p:nvPr/>
        </p:nvSpPr>
        <p:spPr>
          <a:xfrm>
            <a:off x="1104900" y="40767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rgbClr val="FF0000"/>
                </a:solidFill>
              </a:rPr>
              <a:t>Yes</a:t>
            </a:r>
          </a:p>
        </p:txBody>
      </p:sp>
      <p:sp>
        <p:nvSpPr>
          <p:cNvPr id="30" name="Down Arrow 29"/>
          <p:cNvSpPr/>
          <p:nvPr/>
        </p:nvSpPr>
        <p:spPr>
          <a:xfrm>
            <a:off x="1104900" y="51181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rgbClr val="FF0000"/>
                </a:solidFill>
              </a:rPr>
              <a:t>Yes</a:t>
            </a:r>
          </a:p>
        </p:txBody>
      </p:sp>
      <p:sp>
        <p:nvSpPr>
          <p:cNvPr id="49170" name="TextBox 21"/>
          <p:cNvSpPr txBox="1">
            <a:spLocks noChangeArrowheads="1"/>
          </p:cNvSpPr>
          <p:nvPr/>
        </p:nvSpPr>
        <p:spPr bwMode="auto">
          <a:xfrm>
            <a:off x="1236663" y="1981200"/>
            <a:ext cx="650875" cy="369888"/>
          </a:xfrm>
          <a:prstGeom prst="rect">
            <a:avLst/>
          </a:prstGeom>
          <a:noFill/>
          <a:ln w="9525">
            <a:noFill/>
            <a:miter lim="800000"/>
            <a:headEnd/>
            <a:tailEnd/>
          </a:ln>
        </p:spPr>
        <p:txBody>
          <a:bodyPr wrap="none">
            <a:spAutoFit/>
          </a:bodyPr>
          <a:lstStyle/>
          <a:p>
            <a:r>
              <a:rPr lang="en-GB" u="sng"/>
              <a:t>HBM</a:t>
            </a:r>
          </a:p>
        </p:txBody>
      </p:sp>
      <p:sp>
        <p:nvSpPr>
          <p:cNvPr id="49171" name="TextBox 22"/>
          <p:cNvSpPr txBox="1">
            <a:spLocks noChangeArrowheads="1"/>
          </p:cNvSpPr>
          <p:nvPr/>
        </p:nvSpPr>
        <p:spPr bwMode="auto">
          <a:xfrm>
            <a:off x="2139950" y="3033713"/>
            <a:ext cx="755650" cy="307975"/>
          </a:xfrm>
          <a:prstGeom prst="rect">
            <a:avLst/>
          </a:prstGeom>
          <a:noFill/>
          <a:ln w="9525">
            <a:noFill/>
            <a:miter lim="800000"/>
            <a:headEnd/>
            <a:tailEnd/>
          </a:ln>
        </p:spPr>
        <p:txBody>
          <a:bodyPr wrap="none">
            <a:spAutoFit/>
          </a:bodyPr>
          <a:lstStyle/>
          <a:p>
            <a:r>
              <a:rPr lang="en-GB" sz="1400" u="sng"/>
              <a:t>Triggers</a:t>
            </a:r>
            <a:endParaRPr lang="en-GB" u="sng"/>
          </a:p>
        </p:txBody>
      </p:sp>
      <p:sp>
        <p:nvSpPr>
          <p:cNvPr id="49172" name="TextBox 23"/>
          <p:cNvSpPr txBox="1">
            <a:spLocks noChangeArrowheads="1"/>
          </p:cNvSpPr>
          <p:nvPr/>
        </p:nvSpPr>
        <p:spPr bwMode="auto">
          <a:xfrm>
            <a:off x="2139950" y="4071938"/>
            <a:ext cx="755650" cy="307975"/>
          </a:xfrm>
          <a:prstGeom prst="rect">
            <a:avLst/>
          </a:prstGeom>
          <a:noFill/>
          <a:ln w="9525">
            <a:noFill/>
            <a:miter lim="800000"/>
            <a:headEnd/>
            <a:tailEnd/>
          </a:ln>
        </p:spPr>
        <p:txBody>
          <a:bodyPr wrap="none">
            <a:spAutoFit/>
          </a:bodyPr>
          <a:lstStyle/>
          <a:p>
            <a:r>
              <a:rPr lang="en-GB" sz="1400" u="sng"/>
              <a:t>Triggers</a:t>
            </a:r>
            <a:endParaRPr lang="en-GB" u="sng"/>
          </a:p>
        </p:txBody>
      </p:sp>
      <p:sp>
        <p:nvSpPr>
          <p:cNvPr id="49173" name="TextBox 25"/>
          <p:cNvSpPr txBox="1">
            <a:spLocks noChangeArrowheads="1"/>
          </p:cNvSpPr>
          <p:nvPr/>
        </p:nvSpPr>
        <p:spPr bwMode="auto">
          <a:xfrm>
            <a:off x="2139950" y="5111750"/>
            <a:ext cx="755650" cy="307975"/>
          </a:xfrm>
          <a:prstGeom prst="rect">
            <a:avLst/>
          </a:prstGeom>
          <a:noFill/>
          <a:ln w="9525">
            <a:noFill/>
            <a:miter lim="800000"/>
            <a:headEnd/>
            <a:tailEnd/>
          </a:ln>
        </p:spPr>
        <p:txBody>
          <a:bodyPr wrap="none">
            <a:spAutoFit/>
          </a:bodyPr>
          <a:lstStyle/>
          <a:p>
            <a:r>
              <a:rPr lang="en-GB" sz="1400" u="sng"/>
              <a:t>Triggers</a:t>
            </a:r>
            <a:endParaRPr lang="en-GB" u="sng"/>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dirty="0" smtClean="0"/>
              <a:t>Opinion Leaders’ Perceptions About AI</a:t>
            </a:r>
          </a:p>
        </p:txBody>
      </p:sp>
      <p:sp>
        <p:nvSpPr>
          <p:cNvPr id="50179" name="Content Placeholder 2"/>
          <p:cNvSpPr>
            <a:spLocks noGrp="1"/>
          </p:cNvSpPr>
          <p:nvPr>
            <p:ph idx="1"/>
          </p:nvPr>
        </p:nvSpPr>
        <p:spPr>
          <a:xfrm>
            <a:off x="457200" y="1295400"/>
            <a:ext cx="8229600" cy="2514600"/>
          </a:xfrm>
        </p:spPr>
        <p:txBody>
          <a:bodyPr/>
          <a:lstStyle/>
          <a:p>
            <a:pPr algn="just" eaLnBrk="1" hangingPunct="1"/>
            <a:r>
              <a:rPr lang="en-US" sz="1600" b="1" dirty="0" smtClean="0"/>
              <a:t>Healthcare workers</a:t>
            </a:r>
          </a:p>
          <a:p>
            <a:pPr lvl="1" algn="just" eaLnBrk="1" hangingPunct="1"/>
            <a:r>
              <a:rPr lang="en-US" sz="1600" dirty="0" smtClean="0"/>
              <a:t>AI is seen as a serious threat because it can be transmitted to humans and cause death.</a:t>
            </a:r>
          </a:p>
          <a:p>
            <a:pPr lvl="1" algn="just" eaLnBrk="1" hangingPunct="1"/>
            <a:r>
              <a:rPr lang="en-US" sz="1600" dirty="0" smtClean="0"/>
              <a:t>There is a difference in symptoms between normal flu and AI. For normal flu, patients may sneeze, have a runny nose or  cough with phlegm. AI will result in respiratory problems and people should seek care within 48 hours.</a:t>
            </a:r>
          </a:p>
          <a:p>
            <a:pPr lvl="1" algn="just" eaLnBrk="1" hangingPunct="1"/>
            <a:r>
              <a:rPr lang="en-US" sz="1600" dirty="0" smtClean="0"/>
              <a:t>They believe AI can be prevented by:</a:t>
            </a:r>
          </a:p>
          <a:p>
            <a:pPr lvl="2" algn="just" eaLnBrk="1" hangingPunct="1"/>
            <a:r>
              <a:rPr lang="en-US" sz="1600" dirty="0" smtClean="0"/>
              <a:t>avoiding contact with sick poultry</a:t>
            </a:r>
          </a:p>
          <a:p>
            <a:pPr lvl="2" algn="just" eaLnBrk="1" hangingPunct="1"/>
            <a:r>
              <a:rPr lang="en-US" sz="1600" dirty="0" smtClean="0"/>
              <a:t>reporting to local government if there is sudden and massive death of poultry</a:t>
            </a:r>
          </a:p>
          <a:p>
            <a:pPr lvl="2" algn="just" eaLnBrk="1" hangingPunct="1">
              <a:buFont typeface="Wingdings 3" pitchFamily="18" charset="2"/>
              <a:buNone/>
            </a:pPr>
            <a:endParaRPr lang="en-US" sz="1600" dirty="0" smtClean="0"/>
          </a:p>
          <a:p>
            <a:pPr lvl="2" algn="just" eaLnBrk="1" hangingPunct="1"/>
            <a:endParaRPr lang="en-US" sz="1600" dirty="0" smtClean="0"/>
          </a:p>
          <a:p>
            <a:pPr lvl="2" algn="just" eaLnBrk="1" hangingPunct="1"/>
            <a:endParaRPr lang="en-US" sz="1600" dirty="0" smtClean="0"/>
          </a:p>
        </p:txBody>
      </p:sp>
      <p:sp>
        <p:nvSpPr>
          <p:cNvPr id="61444" name="Content Placeholder 2"/>
          <p:cNvSpPr txBox="1">
            <a:spLocks/>
          </p:cNvSpPr>
          <p:nvPr/>
        </p:nvSpPr>
        <p:spPr bwMode="auto">
          <a:xfrm>
            <a:off x="457200" y="3657600"/>
            <a:ext cx="8229600" cy="20574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sz="1600" b="1" dirty="0">
                <a:latin typeface="+mn-lt"/>
              </a:rPr>
              <a:t>Local Government</a:t>
            </a:r>
          </a:p>
          <a:p>
            <a:pPr marL="742950" lvl="1" indent="-285750" algn="just">
              <a:spcBef>
                <a:spcPct val="20000"/>
              </a:spcBef>
              <a:buClr>
                <a:srgbClr val="C00000"/>
              </a:buClr>
              <a:buSzPct val="75000"/>
              <a:buFont typeface="Wingdings 3" pitchFamily="18" charset="2"/>
              <a:buChar char="u"/>
              <a:defRPr/>
            </a:pPr>
            <a:r>
              <a:rPr lang="en-US" sz="1600" dirty="0">
                <a:latin typeface="+mn-lt"/>
              </a:rPr>
              <a:t>There </a:t>
            </a:r>
            <a:r>
              <a:rPr lang="en-US" sz="1600" dirty="0" smtClean="0">
                <a:latin typeface="+mn-lt"/>
              </a:rPr>
              <a:t>are many </a:t>
            </a:r>
            <a:r>
              <a:rPr lang="en-US" sz="1600" dirty="0">
                <a:latin typeface="+mn-lt"/>
              </a:rPr>
              <a:t>serious diseases that can cause </a:t>
            </a:r>
            <a:r>
              <a:rPr lang="en-US" sz="1600" dirty="0" smtClean="0">
                <a:latin typeface="+mn-lt"/>
              </a:rPr>
              <a:t>massive deaths </a:t>
            </a:r>
            <a:r>
              <a:rPr lang="en-US" sz="1600" dirty="0">
                <a:latin typeface="+mn-lt"/>
              </a:rPr>
              <a:t>in poultry. </a:t>
            </a:r>
            <a:r>
              <a:rPr lang="en-US" sz="1600" dirty="0" smtClean="0">
                <a:latin typeface="+mn-lt"/>
              </a:rPr>
              <a:t>These include </a:t>
            </a:r>
            <a:r>
              <a:rPr lang="en-US" sz="1600" dirty="0">
                <a:latin typeface="+mn-lt"/>
              </a:rPr>
              <a:t>congestion and </a:t>
            </a:r>
            <a:r>
              <a:rPr lang="en-US" sz="1600" dirty="0" smtClean="0">
                <a:latin typeface="+mn-lt"/>
              </a:rPr>
              <a:t>Newcastle</a:t>
            </a:r>
            <a:r>
              <a:rPr lang="en-US" sz="1600" dirty="0">
                <a:latin typeface="+mn-lt"/>
              </a:rPr>
              <a:t>. </a:t>
            </a:r>
          </a:p>
          <a:p>
            <a:pPr marL="742950" lvl="1" indent="-285750" algn="just">
              <a:spcBef>
                <a:spcPct val="20000"/>
              </a:spcBef>
              <a:buClr>
                <a:srgbClr val="C00000"/>
              </a:buClr>
              <a:buSzPct val="75000"/>
              <a:buFont typeface="Wingdings 3" pitchFamily="18" charset="2"/>
              <a:buChar char="u"/>
              <a:defRPr/>
            </a:pPr>
            <a:r>
              <a:rPr lang="en-US" sz="1600" dirty="0">
                <a:latin typeface="+mn-lt"/>
              </a:rPr>
              <a:t>However, </a:t>
            </a:r>
            <a:r>
              <a:rPr lang="en-US" sz="1600" dirty="0" smtClean="0">
                <a:latin typeface="+mn-lt"/>
              </a:rPr>
              <a:t>while </a:t>
            </a:r>
            <a:r>
              <a:rPr lang="en-US" sz="1600" dirty="0">
                <a:latin typeface="+mn-lt"/>
              </a:rPr>
              <a:t>AI is </a:t>
            </a:r>
            <a:r>
              <a:rPr lang="en-US" sz="1600" dirty="0" smtClean="0">
                <a:latin typeface="+mn-lt"/>
              </a:rPr>
              <a:t>rare, it </a:t>
            </a:r>
            <a:r>
              <a:rPr lang="en-US" sz="1600" dirty="0">
                <a:latin typeface="+mn-lt"/>
              </a:rPr>
              <a:t>is the most serious disease </a:t>
            </a:r>
            <a:r>
              <a:rPr lang="en-US" sz="1600" dirty="0" smtClean="0">
                <a:latin typeface="+mn-lt"/>
              </a:rPr>
              <a:t>because of the risk of transmission to humans.</a:t>
            </a:r>
            <a:endParaRPr lang="en-US" sz="1600" dirty="0">
              <a:latin typeface="+mn-lt"/>
            </a:endParaRPr>
          </a:p>
        </p:txBody>
      </p:sp>
      <p:sp>
        <p:nvSpPr>
          <p:cNvPr id="6" name="TextBox 5"/>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
            <a:ext cx="8229600" cy="715963"/>
          </a:xfrm>
        </p:spPr>
        <p:txBody>
          <a:bodyPr/>
          <a:lstStyle/>
          <a:p>
            <a:pPr eaLnBrk="1" hangingPunct="1"/>
            <a:r>
              <a:rPr lang="en-GB" smtClean="0"/>
              <a:t>Past AI Prevention Initiatives</a:t>
            </a:r>
          </a:p>
        </p:txBody>
      </p:sp>
      <p:sp>
        <p:nvSpPr>
          <p:cNvPr id="51203" name="Content Placeholder 2"/>
          <p:cNvSpPr>
            <a:spLocks noGrp="1"/>
          </p:cNvSpPr>
          <p:nvPr>
            <p:ph idx="1"/>
          </p:nvPr>
        </p:nvSpPr>
        <p:spPr>
          <a:xfrm>
            <a:off x="457200" y="990600"/>
            <a:ext cx="8229600" cy="2057400"/>
          </a:xfrm>
        </p:spPr>
        <p:txBody>
          <a:bodyPr/>
          <a:lstStyle/>
          <a:p>
            <a:pPr algn="just" eaLnBrk="1" hangingPunct="1"/>
            <a:r>
              <a:rPr lang="en-US" sz="1600" b="1" dirty="0" smtClean="0"/>
              <a:t>Human healthcare workers</a:t>
            </a:r>
          </a:p>
          <a:p>
            <a:pPr lvl="1" algn="just"/>
            <a:r>
              <a:rPr lang="en-US" sz="1600" dirty="0" smtClean="0"/>
              <a:t>During the outbreak in 2005, HCW moved all patients and their relatives to separate and remote schools for treatment and monitoring.</a:t>
            </a:r>
          </a:p>
          <a:p>
            <a:pPr lvl="1" algn="just"/>
            <a:r>
              <a:rPr lang="en-US" sz="1600" dirty="0" smtClean="0"/>
              <a:t>Currently, communication and education are the main prevention measures for AI. However, activities tend to be limited. </a:t>
            </a:r>
            <a:r>
              <a:rPr lang="en-US" sz="1600" dirty="0" err="1" smtClean="0"/>
              <a:t>Parotitis</a:t>
            </a:r>
            <a:r>
              <a:rPr lang="en-US" sz="1600" dirty="0" smtClean="0"/>
              <a:t> vaccinations, liver sickness,  childhood vaccinations,  and malaria are considered to be of higher importance and there is more information about these diseases at medical facilities and public places.</a:t>
            </a:r>
          </a:p>
          <a:p>
            <a:pPr marL="1200150" lvl="2" indent="-285750" algn="just">
              <a:buSzPct val="75000"/>
            </a:pPr>
            <a:endParaRPr lang="en-US" sz="1600" dirty="0" smtClean="0"/>
          </a:p>
        </p:txBody>
      </p:sp>
      <p:sp>
        <p:nvSpPr>
          <p:cNvPr id="62468" name="Content Placeholder 2"/>
          <p:cNvSpPr txBox="1">
            <a:spLocks/>
          </p:cNvSpPr>
          <p:nvPr/>
        </p:nvSpPr>
        <p:spPr bwMode="auto">
          <a:xfrm>
            <a:off x="457200" y="3124200"/>
            <a:ext cx="8229600" cy="32004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sz="1600" b="1" dirty="0">
                <a:latin typeface="+mn-lt"/>
              </a:rPr>
              <a:t>Animal healthcare &amp; local Government</a:t>
            </a:r>
          </a:p>
          <a:p>
            <a:pPr marL="742950" lvl="1" indent="-285750" algn="just">
              <a:spcBef>
                <a:spcPct val="20000"/>
              </a:spcBef>
              <a:buClr>
                <a:srgbClr val="C00000"/>
              </a:buClr>
              <a:buSzPct val="75000"/>
              <a:buFont typeface="Wingdings 3" pitchFamily="18" charset="2"/>
              <a:buChar char="u"/>
              <a:defRPr/>
            </a:pPr>
            <a:r>
              <a:rPr lang="en-US" sz="1600" dirty="0">
                <a:latin typeface="+mn-lt"/>
              </a:rPr>
              <a:t>During the outbreak in 2005, the following </a:t>
            </a:r>
            <a:r>
              <a:rPr lang="en-US" sz="1600" dirty="0" smtClean="0">
                <a:latin typeface="+mn-lt"/>
              </a:rPr>
              <a:t>activities were accomplished:</a:t>
            </a:r>
            <a:endParaRPr lang="en-US" sz="1600" dirty="0">
              <a:latin typeface="+mn-lt"/>
            </a:endParaRPr>
          </a:p>
          <a:p>
            <a:pPr marL="1200150" lvl="2" indent="-285750" algn="just">
              <a:spcBef>
                <a:spcPct val="20000"/>
              </a:spcBef>
              <a:buClr>
                <a:srgbClr val="C00000"/>
              </a:buClr>
              <a:buSzPct val="75000"/>
              <a:buFont typeface="Wingdings 3" pitchFamily="18" charset="2"/>
              <a:buChar char="u"/>
              <a:defRPr/>
            </a:pPr>
            <a:r>
              <a:rPr lang="en-US" sz="1600" dirty="0" smtClean="0">
                <a:latin typeface="+mn-lt"/>
              </a:rPr>
              <a:t>Testing for </a:t>
            </a:r>
            <a:r>
              <a:rPr lang="en-US" sz="1600" dirty="0">
                <a:latin typeface="+mn-lt"/>
              </a:rPr>
              <a:t>AI</a:t>
            </a:r>
          </a:p>
          <a:p>
            <a:pPr marL="1200150" lvl="2" indent="-285750" algn="just">
              <a:spcBef>
                <a:spcPct val="20000"/>
              </a:spcBef>
              <a:buClr>
                <a:srgbClr val="C00000"/>
              </a:buClr>
              <a:buSzPct val="75000"/>
              <a:buFont typeface="Wingdings 3" pitchFamily="18" charset="2"/>
              <a:buChar char="u"/>
              <a:defRPr/>
            </a:pPr>
            <a:r>
              <a:rPr lang="en-US" sz="1600" dirty="0" smtClean="0">
                <a:latin typeface="+mn-lt"/>
              </a:rPr>
              <a:t>Burning </a:t>
            </a:r>
            <a:r>
              <a:rPr lang="en-US" sz="1600" dirty="0">
                <a:latin typeface="+mn-lt"/>
              </a:rPr>
              <a:t>and </a:t>
            </a:r>
            <a:r>
              <a:rPr lang="en-US" sz="1600" dirty="0" smtClean="0">
                <a:latin typeface="+mn-lt"/>
              </a:rPr>
              <a:t>burial of poultry with financial support provided to farmers</a:t>
            </a:r>
            <a:endParaRPr lang="en-US" sz="1600" dirty="0">
              <a:latin typeface="+mn-lt"/>
            </a:endParaRPr>
          </a:p>
          <a:p>
            <a:pPr marL="1200150" lvl="2" indent="-285750" algn="just">
              <a:spcBef>
                <a:spcPct val="20000"/>
              </a:spcBef>
              <a:buClr>
                <a:srgbClr val="C00000"/>
              </a:buClr>
              <a:buSzPct val="75000"/>
              <a:buFont typeface="Wingdings 3" pitchFamily="18" charset="2"/>
              <a:buChar char="u"/>
              <a:defRPr/>
            </a:pPr>
            <a:r>
              <a:rPr lang="en-US" sz="1600" dirty="0" smtClean="0">
                <a:latin typeface="+mn-lt"/>
              </a:rPr>
              <a:t>Disinfected areas </a:t>
            </a:r>
            <a:r>
              <a:rPr lang="en-US" sz="1600" dirty="0">
                <a:latin typeface="+mn-lt"/>
              </a:rPr>
              <a:t>within a </a:t>
            </a:r>
            <a:r>
              <a:rPr lang="en-US" sz="1600" dirty="0" smtClean="0">
                <a:latin typeface="+mn-lt"/>
              </a:rPr>
              <a:t>2-3 km radius</a:t>
            </a:r>
            <a:endParaRPr lang="en-US" sz="1600" dirty="0">
              <a:latin typeface="+mn-lt"/>
            </a:endParaRPr>
          </a:p>
          <a:p>
            <a:pPr marL="1200150" lvl="2" indent="-285750" algn="just">
              <a:spcBef>
                <a:spcPct val="20000"/>
              </a:spcBef>
              <a:buClr>
                <a:srgbClr val="C00000"/>
              </a:buClr>
              <a:buSzPct val="75000"/>
              <a:buFont typeface="Wingdings 3" pitchFamily="18" charset="2"/>
              <a:buChar char="u"/>
              <a:defRPr/>
            </a:pPr>
            <a:r>
              <a:rPr lang="en-US" sz="1600" dirty="0" smtClean="0">
                <a:latin typeface="+mn-lt"/>
              </a:rPr>
              <a:t>Collaboration </a:t>
            </a:r>
            <a:r>
              <a:rPr lang="en-US" sz="1600" dirty="0">
                <a:latin typeface="+mn-lt"/>
              </a:rPr>
              <a:t>with human healthcare workers to follow up on infected patients</a:t>
            </a:r>
          </a:p>
          <a:p>
            <a:pPr marL="742950" lvl="1" indent="-285750" algn="just">
              <a:spcBef>
                <a:spcPct val="20000"/>
              </a:spcBef>
              <a:buClr>
                <a:srgbClr val="C00000"/>
              </a:buClr>
              <a:buSzPct val="75000"/>
              <a:buFont typeface="Wingdings 3" pitchFamily="18" charset="2"/>
              <a:buChar char="u"/>
              <a:defRPr/>
            </a:pPr>
            <a:r>
              <a:rPr lang="en-US" sz="1600" dirty="0" smtClean="0">
                <a:latin typeface="+mn-lt"/>
              </a:rPr>
              <a:t>Current activities include:</a:t>
            </a:r>
            <a:endParaRPr lang="en-US" sz="1600" dirty="0">
              <a:latin typeface="+mn-lt"/>
            </a:endParaRPr>
          </a:p>
          <a:p>
            <a:pPr marL="1200150" lvl="2" indent="-285750" algn="just" eaLnBrk="0" hangingPunct="0">
              <a:spcBef>
                <a:spcPct val="20000"/>
              </a:spcBef>
              <a:buClr>
                <a:srgbClr val="C00000"/>
              </a:buClr>
              <a:buSzPct val="75000"/>
              <a:buFont typeface="Wingdings 3" pitchFamily="18" charset="2"/>
              <a:buChar char="u"/>
              <a:defRPr/>
            </a:pPr>
            <a:r>
              <a:rPr lang="en-US" sz="1600" dirty="0" smtClean="0">
                <a:latin typeface="+mn-lt"/>
              </a:rPr>
              <a:t>Quarantine all traded poultry</a:t>
            </a:r>
            <a:endParaRPr lang="en-US" sz="1600" dirty="0">
              <a:latin typeface="+mn-lt"/>
            </a:endParaRPr>
          </a:p>
          <a:p>
            <a:pPr marL="1200150" lvl="2" indent="-285750" algn="just" eaLnBrk="0" hangingPunct="0">
              <a:spcBef>
                <a:spcPct val="20000"/>
              </a:spcBef>
              <a:buClr>
                <a:srgbClr val="C00000"/>
              </a:buClr>
              <a:buSzPct val="75000"/>
              <a:buFont typeface="Wingdings 3" pitchFamily="18" charset="2"/>
              <a:buChar char="u"/>
              <a:defRPr/>
            </a:pPr>
            <a:r>
              <a:rPr lang="en-US" sz="1600" dirty="0" smtClean="0">
                <a:latin typeface="+mn-lt"/>
              </a:rPr>
              <a:t>Government provided vaccinations for all poultry</a:t>
            </a:r>
            <a:endParaRPr lang="en-US" sz="1600" dirty="0">
              <a:latin typeface="+mn-lt"/>
            </a:endParaRPr>
          </a:p>
          <a:p>
            <a:pPr marL="1200150" lvl="2" indent="-285750" algn="just" eaLnBrk="0" hangingPunct="0">
              <a:spcBef>
                <a:spcPct val="20000"/>
              </a:spcBef>
              <a:buClr>
                <a:srgbClr val="C00000"/>
              </a:buClr>
              <a:buSzPct val="75000"/>
              <a:buFont typeface="Wingdings 3" pitchFamily="18" charset="2"/>
              <a:buChar char="u"/>
              <a:defRPr/>
            </a:pPr>
            <a:r>
              <a:rPr lang="en-US" sz="1600" dirty="0">
                <a:latin typeface="+mn-lt"/>
              </a:rPr>
              <a:t>T</a:t>
            </a:r>
            <a:r>
              <a:rPr lang="en-US" sz="1600" dirty="0" smtClean="0">
                <a:latin typeface="+mn-lt"/>
              </a:rPr>
              <a:t>raining </a:t>
            </a:r>
            <a:r>
              <a:rPr lang="en-US" sz="1600" dirty="0">
                <a:latin typeface="+mn-lt"/>
              </a:rPr>
              <a:t>courses to raise awareness</a:t>
            </a:r>
          </a:p>
          <a:p>
            <a:pPr marL="1200150" lvl="2" indent="-285750" algn="just" eaLnBrk="0" hangingPunct="0">
              <a:spcBef>
                <a:spcPct val="20000"/>
              </a:spcBef>
              <a:buClr>
                <a:srgbClr val="C00000"/>
              </a:buClr>
              <a:buSzPct val="75000"/>
              <a:buFont typeface="Wingdings 3" pitchFamily="18" charset="2"/>
              <a:buChar char="u"/>
              <a:defRPr/>
            </a:pPr>
            <a:r>
              <a:rPr lang="en-US" sz="1600" dirty="0">
                <a:latin typeface="+mn-lt"/>
              </a:rPr>
              <a:t>Provide </a:t>
            </a:r>
            <a:r>
              <a:rPr lang="en-US" sz="1600" dirty="0" smtClean="0">
                <a:latin typeface="+mn-lt"/>
              </a:rPr>
              <a:t>educational materials about AI prevention</a:t>
            </a:r>
            <a:endParaRPr lang="en-US" sz="1600" dirty="0">
              <a:latin typeface="+mn-lt"/>
            </a:endParaRPr>
          </a:p>
          <a:p>
            <a:pPr marL="1200150" lvl="2" indent="-285750" algn="just">
              <a:spcBef>
                <a:spcPct val="20000"/>
              </a:spcBef>
              <a:buClr>
                <a:srgbClr val="C00000"/>
              </a:buClr>
              <a:buSzPct val="75000"/>
              <a:defRPr/>
            </a:pPr>
            <a:r>
              <a:rPr lang="en-US" sz="1600" dirty="0">
                <a:latin typeface="+mn-lt"/>
              </a:rPr>
              <a:t> </a:t>
            </a:r>
          </a:p>
        </p:txBody>
      </p:sp>
      <p:sp>
        <p:nvSpPr>
          <p:cNvPr id="6" name="TextBox 5"/>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274638"/>
            <a:ext cx="8991600" cy="715962"/>
          </a:xfrm>
        </p:spPr>
        <p:txBody>
          <a:bodyPr/>
          <a:lstStyle/>
          <a:p>
            <a:pPr eaLnBrk="1" hangingPunct="1"/>
            <a:r>
              <a:rPr lang="en-GB" sz="3600" dirty="0" smtClean="0"/>
              <a:t>Opinion Leaders’ Attitudes Towards AI Prevention</a:t>
            </a:r>
          </a:p>
        </p:txBody>
      </p:sp>
      <p:sp>
        <p:nvSpPr>
          <p:cNvPr id="6" name="TextBox 5"/>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
        <p:nvSpPr>
          <p:cNvPr id="52228" name="Content Placeholder 2"/>
          <p:cNvSpPr>
            <a:spLocks noGrp="1"/>
          </p:cNvSpPr>
          <p:nvPr>
            <p:ph idx="1"/>
          </p:nvPr>
        </p:nvSpPr>
        <p:spPr>
          <a:xfrm>
            <a:off x="457200" y="1295400"/>
            <a:ext cx="8229600" cy="914400"/>
          </a:xfrm>
        </p:spPr>
        <p:txBody>
          <a:bodyPr/>
          <a:lstStyle/>
          <a:p>
            <a:pPr algn="just" eaLnBrk="1" hangingPunct="1"/>
            <a:r>
              <a:rPr lang="en-US" sz="2000" b="1" smtClean="0"/>
              <a:t>Human healthcare workers</a:t>
            </a:r>
          </a:p>
          <a:p>
            <a:pPr lvl="1" algn="just"/>
            <a:r>
              <a:rPr lang="en-US" sz="1600" smtClean="0"/>
              <a:t>AI is currently not a disease that is of top concern in this region. In the medical facility, there are many posters and banners about other diseases, but not AI. </a:t>
            </a:r>
          </a:p>
        </p:txBody>
      </p:sp>
      <p:sp>
        <p:nvSpPr>
          <p:cNvPr id="9" name="Content Placeholder 2"/>
          <p:cNvSpPr txBox="1">
            <a:spLocks/>
          </p:cNvSpPr>
          <p:nvPr/>
        </p:nvSpPr>
        <p:spPr bwMode="auto">
          <a:xfrm>
            <a:off x="457200" y="2438400"/>
            <a:ext cx="8229600" cy="36576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sz="2000" b="1" dirty="0">
                <a:latin typeface="+mn-lt"/>
              </a:rPr>
              <a:t>Animal healthcare workers &amp; local government</a:t>
            </a:r>
          </a:p>
          <a:p>
            <a:pPr marL="742950" lvl="1" indent="-285750" algn="just" eaLnBrk="0" hangingPunct="0">
              <a:spcBef>
                <a:spcPct val="20000"/>
              </a:spcBef>
              <a:buClr>
                <a:srgbClr val="C00000"/>
              </a:buClr>
              <a:buSzPct val="75000"/>
              <a:buFont typeface="Wingdings 3" pitchFamily="18" charset="2"/>
              <a:buChar char="u"/>
              <a:defRPr/>
            </a:pPr>
            <a:r>
              <a:rPr lang="en-US" sz="1600" dirty="0">
                <a:latin typeface="Calibri" pitchFamily="34" charset="0"/>
              </a:rPr>
              <a:t>To keep AI under control, the local government have maintained these two activities:</a:t>
            </a:r>
          </a:p>
          <a:p>
            <a:pPr marL="1200150" lvl="2" indent="-285750" algn="just" eaLnBrk="0" hangingPunct="0">
              <a:spcBef>
                <a:spcPct val="20000"/>
              </a:spcBef>
              <a:buClr>
                <a:srgbClr val="C00000"/>
              </a:buClr>
              <a:buSzPct val="75000"/>
              <a:buFont typeface="Wingdings 3" pitchFamily="18" charset="2"/>
              <a:buChar char="u"/>
              <a:defRPr/>
            </a:pPr>
            <a:r>
              <a:rPr lang="en-US" sz="1600" dirty="0">
                <a:latin typeface="Calibri" pitchFamily="34" charset="0"/>
              </a:rPr>
              <a:t>Keep all traded poultry in quarantine</a:t>
            </a:r>
          </a:p>
          <a:p>
            <a:pPr marL="1200150" lvl="2" indent="-285750" algn="just" eaLnBrk="0" hangingPunct="0">
              <a:spcBef>
                <a:spcPct val="20000"/>
              </a:spcBef>
              <a:buClr>
                <a:srgbClr val="C00000"/>
              </a:buClr>
              <a:buSzPct val="75000"/>
              <a:buFont typeface="Wingdings 3" pitchFamily="18" charset="2"/>
              <a:buChar char="u"/>
              <a:defRPr/>
            </a:pPr>
            <a:r>
              <a:rPr lang="en-US" sz="1600" dirty="0">
                <a:latin typeface="Calibri" pitchFamily="34" charset="0"/>
              </a:rPr>
              <a:t>Provide vaccinations for all poultry in the region </a:t>
            </a:r>
          </a:p>
          <a:p>
            <a:pPr marL="742950" lvl="1" indent="-285750" algn="just" eaLnBrk="0" hangingPunct="0">
              <a:spcBef>
                <a:spcPct val="20000"/>
              </a:spcBef>
              <a:buClr>
                <a:srgbClr val="C00000"/>
              </a:buClr>
              <a:buSzPct val="75000"/>
              <a:buFont typeface="Wingdings 3" pitchFamily="18" charset="2"/>
              <a:buChar char="u"/>
              <a:defRPr/>
            </a:pPr>
            <a:r>
              <a:rPr lang="en-US" sz="1600" dirty="0">
                <a:latin typeface="Calibri" pitchFamily="34" charset="0"/>
              </a:rPr>
              <a:t>The government </a:t>
            </a:r>
            <a:r>
              <a:rPr lang="en-US" sz="1600" dirty="0" smtClean="0">
                <a:latin typeface="Calibri" pitchFamily="34" charset="0"/>
              </a:rPr>
              <a:t>is aware that </a:t>
            </a:r>
            <a:r>
              <a:rPr lang="en-US" sz="1600" dirty="0">
                <a:latin typeface="Calibri" pitchFamily="34" charset="0"/>
              </a:rPr>
              <a:t>farmers and contributors are not </a:t>
            </a:r>
            <a:r>
              <a:rPr lang="en-US" sz="1600" dirty="0" smtClean="0">
                <a:latin typeface="Calibri" pitchFamily="34" charset="0"/>
              </a:rPr>
              <a:t>practicing preventive measures.</a:t>
            </a:r>
            <a:endParaRPr lang="en-US" sz="1600" dirty="0">
              <a:latin typeface="Calibri" pitchFamily="34" charset="0"/>
            </a:endParaRPr>
          </a:p>
          <a:p>
            <a:pPr marL="742950" lvl="1" indent="-285750" algn="just" eaLnBrk="0" hangingPunct="0">
              <a:spcBef>
                <a:spcPct val="20000"/>
              </a:spcBef>
              <a:buClr>
                <a:srgbClr val="C00000"/>
              </a:buClr>
              <a:buSzPct val="75000"/>
              <a:buFont typeface="Wingdings 3" pitchFamily="18" charset="2"/>
              <a:buChar char="u"/>
              <a:defRPr/>
            </a:pPr>
            <a:r>
              <a:rPr lang="en-US" sz="1600" dirty="0">
                <a:latin typeface="Calibri" pitchFamily="34" charset="0"/>
              </a:rPr>
              <a:t>The local </a:t>
            </a:r>
            <a:r>
              <a:rPr lang="en-US" sz="1600" dirty="0" smtClean="0">
                <a:latin typeface="Calibri" pitchFamily="34" charset="0"/>
              </a:rPr>
              <a:t>governments, </a:t>
            </a:r>
            <a:r>
              <a:rPr lang="en-US" sz="1600" dirty="0">
                <a:latin typeface="Calibri" pitchFamily="34" charset="0"/>
              </a:rPr>
              <a:t>if possible, would like to conduct a separate program on AI education on </a:t>
            </a:r>
            <a:r>
              <a:rPr lang="en-US" sz="1600" dirty="0" smtClean="0">
                <a:latin typeface="Calibri" pitchFamily="34" charset="0"/>
              </a:rPr>
              <a:t>the radio </a:t>
            </a:r>
            <a:r>
              <a:rPr lang="en-US" sz="1600" dirty="0">
                <a:latin typeface="Calibri" pitchFamily="34" charset="0"/>
              </a:rPr>
              <a:t>and organize activities in the communities to raise awareness </a:t>
            </a:r>
            <a:r>
              <a:rPr lang="en-US" sz="1600" dirty="0" smtClean="0">
                <a:latin typeface="Calibri" pitchFamily="34" charset="0"/>
              </a:rPr>
              <a:t>for </a:t>
            </a:r>
            <a:r>
              <a:rPr lang="en-US" sz="1600" dirty="0">
                <a:latin typeface="Calibri" pitchFamily="34" charset="0"/>
              </a:rPr>
              <a:t>AI prevention.</a:t>
            </a:r>
          </a:p>
          <a:p>
            <a:pPr marL="1200150" lvl="2" indent="-285750" algn="just" eaLnBrk="0" hangingPunct="0">
              <a:spcBef>
                <a:spcPct val="20000"/>
              </a:spcBef>
              <a:buClr>
                <a:srgbClr val="C00000"/>
              </a:buClr>
              <a:buSzPct val="75000"/>
              <a:buFont typeface="Wingdings 3" pitchFamily="18" charset="2"/>
              <a:buChar char="u"/>
              <a:defRPr/>
            </a:pPr>
            <a:endParaRPr lang="en-US" sz="1600" dirty="0">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t>Farmers: Snapshot</a:t>
            </a:r>
          </a:p>
        </p:txBody>
      </p:sp>
      <p:sp>
        <p:nvSpPr>
          <p:cNvPr id="9" name="Rounded Rectangle 8"/>
          <p:cNvSpPr/>
          <p:nvPr/>
        </p:nvSpPr>
        <p:spPr>
          <a:xfrm>
            <a:off x="685800" y="1295400"/>
            <a:ext cx="3124200" cy="2514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Mindset</a:t>
            </a:r>
          </a:p>
          <a:p>
            <a:pPr marL="114300" indent="-114300" fontAlgn="auto">
              <a:spcBef>
                <a:spcPts val="0"/>
              </a:spcBef>
              <a:spcAft>
                <a:spcPts val="0"/>
              </a:spcAft>
              <a:buFont typeface="Arial" pitchFamily="34" charset="0"/>
              <a:buChar char="•"/>
              <a:defRPr/>
            </a:pPr>
            <a:r>
              <a:rPr lang="en-GB" sz="1600" dirty="0">
                <a:solidFill>
                  <a:schemeClr val="tx1"/>
                </a:solidFill>
              </a:rPr>
              <a:t> Easy-going</a:t>
            </a:r>
          </a:p>
          <a:p>
            <a:pPr marL="114300" indent="-114300" fontAlgn="auto">
              <a:spcBef>
                <a:spcPts val="0"/>
              </a:spcBef>
              <a:spcAft>
                <a:spcPts val="0"/>
              </a:spcAft>
              <a:buFont typeface="Arial" pitchFamily="34" charset="0"/>
              <a:buChar char="•"/>
              <a:defRPr/>
            </a:pPr>
            <a:r>
              <a:rPr lang="en-GB" sz="1600" dirty="0">
                <a:solidFill>
                  <a:schemeClr val="tx1"/>
                </a:solidFill>
              </a:rPr>
              <a:t> Simple </a:t>
            </a:r>
            <a:r>
              <a:rPr lang="en-GB" sz="1600" dirty="0" smtClean="0">
                <a:solidFill>
                  <a:schemeClr val="tx1"/>
                </a:solidFill>
              </a:rPr>
              <a:t>lifestyle</a:t>
            </a: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 Family oriented</a:t>
            </a:r>
          </a:p>
          <a:p>
            <a:pPr marL="114300" indent="-114300" fontAlgn="auto">
              <a:spcBef>
                <a:spcPts val="0"/>
              </a:spcBef>
              <a:spcAft>
                <a:spcPts val="0"/>
              </a:spcAft>
              <a:buFont typeface="Arial" pitchFamily="34" charset="0"/>
              <a:buChar char="•"/>
              <a:defRPr/>
            </a:pPr>
            <a:r>
              <a:rPr lang="en-GB" sz="1600" dirty="0">
                <a:solidFill>
                  <a:schemeClr val="tx1"/>
                </a:solidFill>
              </a:rPr>
              <a:t> Optimistic</a:t>
            </a:r>
          </a:p>
          <a:p>
            <a:pPr marL="114300" indent="-114300" fontAlgn="auto">
              <a:spcBef>
                <a:spcPts val="0"/>
              </a:spcBef>
              <a:spcAft>
                <a:spcPts val="0"/>
              </a:spcAft>
              <a:buFont typeface="Arial" pitchFamily="34" charset="0"/>
              <a:buChar char="•"/>
              <a:defRPr/>
            </a:pPr>
            <a:r>
              <a:rPr lang="en-GB" sz="1600" dirty="0">
                <a:solidFill>
                  <a:schemeClr val="tx1"/>
                </a:solidFill>
              </a:rPr>
              <a:t> </a:t>
            </a:r>
            <a:r>
              <a:rPr lang="en-GB" sz="1600" dirty="0" smtClean="0">
                <a:solidFill>
                  <a:schemeClr val="tx1"/>
                </a:solidFill>
              </a:rPr>
              <a:t>Businesslike </a:t>
            </a:r>
            <a:r>
              <a:rPr lang="en-GB" sz="1600" dirty="0">
                <a:solidFill>
                  <a:schemeClr val="tx1"/>
                </a:solidFill>
              </a:rPr>
              <a:t>mindset</a:t>
            </a:r>
          </a:p>
          <a:p>
            <a:pPr marL="114300" indent="-114300" fontAlgn="auto">
              <a:spcBef>
                <a:spcPts val="0"/>
              </a:spcBef>
              <a:spcAft>
                <a:spcPts val="0"/>
              </a:spcAft>
              <a:defRPr/>
            </a:pPr>
            <a:endParaRPr lang="en-GB" sz="1600" dirty="0">
              <a:solidFill>
                <a:schemeClr val="tx1"/>
              </a:solidFill>
            </a:endParaRPr>
          </a:p>
        </p:txBody>
      </p:sp>
      <p:sp>
        <p:nvSpPr>
          <p:cNvPr id="7" name="Rounded Rectangle 6"/>
          <p:cNvSpPr/>
          <p:nvPr/>
        </p:nvSpPr>
        <p:spPr>
          <a:xfrm>
            <a:off x="4572000" y="1295400"/>
            <a:ext cx="3200400" cy="2514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Household income</a:t>
            </a:r>
          </a:p>
          <a:p>
            <a:pPr marL="114300" indent="-114300" fontAlgn="auto">
              <a:spcBef>
                <a:spcPts val="0"/>
              </a:spcBef>
              <a:spcAft>
                <a:spcPts val="0"/>
              </a:spcAft>
              <a:buFont typeface="Arial" pitchFamily="34" charset="0"/>
              <a:buChar char="•"/>
              <a:defRPr/>
            </a:pPr>
            <a:r>
              <a:rPr lang="en-GB" sz="1600" dirty="0">
                <a:solidFill>
                  <a:schemeClr val="tx1"/>
                </a:solidFill>
              </a:rPr>
              <a:t>M</a:t>
            </a:r>
            <a:r>
              <a:rPr lang="en-GB" sz="1600" dirty="0" smtClean="0">
                <a:solidFill>
                  <a:schemeClr val="tx1"/>
                </a:solidFill>
              </a:rPr>
              <a:t>ain income does not come from poultry. </a:t>
            </a:r>
            <a:r>
              <a:rPr lang="en-GB" sz="1600" dirty="0">
                <a:solidFill>
                  <a:schemeClr val="tx1"/>
                </a:solidFill>
              </a:rPr>
              <a:t>They also </a:t>
            </a:r>
            <a:r>
              <a:rPr lang="en-GB" sz="1600" dirty="0" smtClean="0">
                <a:solidFill>
                  <a:schemeClr val="tx1"/>
                </a:solidFill>
              </a:rPr>
              <a:t>raise pigs</a:t>
            </a:r>
            <a:r>
              <a:rPr lang="en-GB" sz="1600" dirty="0">
                <a:solidFill>
                  <a:schemeClr val="tx1"/>
                </a:solidFill>
              </a:rPr>
              <a:t>, </a:t>
            </a:r>
            <a:r>
              <a:rPr lang="en-GB" sz="1600" dirty="0" smtClean="0">
                <a:solidFill>
                  <a:schemeClr val="tx1"/>
                </a:solidFill>
              </a:rPr>
              <a:t>have coffee plantations </a:t>
            </a:r>
            <a:r>
              <a:rPr lang="en-GB" sz="1600" dirty="0">
                <a:solidFill>
                  <a:schemeClr val="tx1"/>
                </a:solidFill>
              </a:rPr>
              <a:t>or have another full-time job.</a:t>
            </a:r>
          </a:p>
          <a:p>
            <a:pPr marL="114300" indent="-114300" fontAlgn="auto">
              <a:spcBef>
                <a:spcPts val="0"/>
              </a:spcBef>
              <a:spcAft>
                <a:spcPts val="0"/>
              </a:spcAft>
              <a:buFont typeface="Arial" pitchFamily="34" charset="0"/>
              <a:buChar char="•"/>
              <a:defRPr/>
            </a:pPr>
            <a:r>
              <a:rPr lang="en-GB" sz="1600" dirty="0">
                <a:solidFill>
                  <a:schemeClr val="tx1"/>
                </a:solidFill>
              </a:rPr>
              <a:t> Total </a:t>
            </a:r>
            <a:r>
              <a:rPr lang="en-GB" sz="1600" dirty="0" smtClean="0">
                <a:solidFill>
                  <a:schemeClr val="tx1"/>
                </a:solidFill>
              </a:rPr>
              <a:t>household income </a:t>
            </a:r>
            <a:r>
              <a:rPr lang="en-GB" sz="1600" dirty="0">
                <a:solidFill>
                  <a:schemeClr val="tx1"/>
                </a:solidFill>
              </a:rPr>
              <a:t>from </a:t>
            </a:r>
            <a:r>
              <a:rPr lang="en-GB" sz="1600" dirty="0" smtClean="0">
                <a:solidFill>
                  <a:schemeClr val="tx1"/>
                </a:solidFill>
              </a:rPr>
              <a:t>poultry </a:t>
            </a:r>
            <a:r>
              <a:rPr lang="en-GB" sz="1600" dirty="0">
                <a:solidFill>
                  <a:schemeClr val="tx1"/>
                </a:solidFill>
              </a:rPr>
              <a:t>is </a:t>
            </a:r>
            <a:r>
              <a:rPr lang="en-GB" sz="1600" dirty="0" smtClean="0">
                <a:solidFill>
                  <a:schemeClr val="tx1"/>
                </a:solidFill>
              </a:rPr>
              <a:t>about USD $100 per month.</a:t>
            </a:r>
            <a:endParaRPr lang="en-GB" sz="1600" dirty="0">
              <a:solidFill>
                <a:schemeClr val="tx1"/>
              </a:solidFill>
            </a:endParaRPr>
          </a:p>
        </p:txBody>
      </p:sp>
      <p:sp>
        <p:nvSpPr>
          <p:cNvPr id="8" name="Rounded Rectangle 7"/>
          <p:cNvSpPr/>
          <p:nvPr/>
        </p:nvSpPr>
        <p:spPr>
          <a:xfrm>
            <a:off x="1371600" y="4114800"/>
            <a:ext cx="31242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Livelihood Concerns</a:t>
            </a:r>
          </a:p>
          <a:p>
            <a:pPr marL="114300" indent="-114300" fontAlgn="auto">
              <a:spcBef>
                <a:spcPts val="0"/>
              </a:spcBef>
              <a:spcAft>
                <a:spcPts val="0"/>
              </a:spcAft>
              <a:buFont typeface="Arial" pitchFamily="34" charset="0"/>
              <a:buChar char="•"/>
              <a:defRPr/>
            </a:pPr>
            <a:r>
              <a:rPr lang="en-GB" sz="1600" dirty="0">
                <a:solidFill>
                  <a:schemeClr val="tx1"/>
                </a:solidFill>
              </a:rPr>
              <a:t>S</a:t>
            </a:r>
            <a:r>
              <a:rPr lang="en-GB" sz="1600" dirty="0" smtClean="0">
                <a:solidFill>
                  <a:schemeClr val="tx1"/>
                </a:solidFill>
              </a:rPr>
              <a:t>tandard </a:t>
            </a:r>
            <a:r>
              <a:rPr lang="en-GB" sz="1600" dirty="0">
                <a:solidFill>
                  <a:schemeClr val="tx1"/>
                </a:solidFill>
              </a:rPr>
              <a:t>of living </a:t>
            </a:r>
            <a:r>
              <a:rPr lang="en-GB" sz="1600" dirty="0" smtClean="0">
                <a:solidFill>
                  <a:schemeClr val="tx1"/>
                </a:solidFill>
              </a:rPr>
              <a:t>is </a:t>
            </a:r>
            <a:r>
              <a:rPr lang="en-GB" sz="1600" dirty="0">
                <a:solidFill>
                  <a:schemeClr val="tx1"/>
                </a:solidFill>
              </a:rPr>
              <a:t>high compared to </a:t>
            </a:r>
            <a:r>
              <a:rPr lang="en-GB" sz="1600" dirty="0" smtClean="0">
                <a:solidFill>
                  <a:schemeClr val="tx1"/>
                </a:solidFill>
              </a:rPr>
              <a:t>others in the </a:t>
            </a:r>
            <a:r>
              <a:rPr lang="en-GB" sz="1600" dirty="0">
                <a:solidFill>
                  <a:schemeClr val="tx1"/>
                </a:solidFill>
              </a:rPr>
              <a:t>community. </a:t>
            </a:r>
            <a:r>
              <a:rPr lang="en-GB" sz="1600" dirty="0" smtClean="0">
                <a:solidFill>
                  <a:schemeClr val="tx1"/>
                </a:solidFill>
              </a:rPr>
              <a:t>Enjoy a stable </a:t>
            </a:r>
            <a:r>
              <a:rPr lang="en-GB" sz="1600" dirty="0">
                <a:solidFill>
                  <a:schemeClr val="tx1"/>
                </a:solidFill>
              </a:rPr>
              <a:t>income and </a:t>
            </a:r>
            <a:r>
              <a:rPr lang="en-GB" sz="1600" dirty="0" smtClean="0">
                <a:solidFill>
                  <a:schemeClr val="tx1"/>
                </a:solidFill>
              </a:rPr>
              <a:t> are highly satisfied.</a:t>
            </a:r>
            <a:endParaRPr lang="en-GB" sz="2000" dirty="0">
              <a:solidFill>
                <a:schemeClr val="tx1"/>
              </a:solidFill>
            </a:endParaRPr>
          </a:p>
        </p:txBody>
      </p:sp>
      <p:sp>
        <p:nvSpPr>
          <p:cNvPr id="10" name="Rounded Rectangle 9"/>
          <p:cNvSpPr/>
          <p:nvPr/>
        </p:nvSpPr>
        <p:spPr>
          <a:xfrm>
            <a:off x="5334000" y="4114800"/>
            <a:ext cx="31242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a:solidFill>
                  <a:schemeClr val="tx1"/>
                </a:solidFill>
              </a:rPr>
              <a:t>Family Situation</a:t>
            </a:r>
          </a:p>
          <a:p>
            <a:pPr marL="114300" indent="-114300" fontAlgn="auto">
              <a:spcBef>
                <a:spcPts val="0"/>
              </a:spcBef>
              <a:spcAft>
                <a:spcPts val="0"/>
              </a:spcAft>
              <a:buFont typeface="Arial" pitchFamily="34" charset="0"/>
              <a:buChar char="•"/>
              <a:defRPr/>
            </a:pPr>
            <a:r>
              <a:rPr lang="en-GB" sz="1600" dirty="0" smtClean="0">
                <a:solidFill>
                  <a:schemeClr val="tx1"/>
                </a:solidFill>
              </a:rPr>
              <a:t>Extended families live together in one household.</a:t>
            </a:r>
            <a:endParaRPr lang="en-GB" sz="2000" dirty="0">
              <a:solidFill>
                <a:schemeClr val="tx1"/>
              </a:solidFill>
            </a:endParaRPr>
          </a:p>
        </p:txBody>
      </p:sp>
      <p:sp>
        <p:nvSpPr>
          <p:cNvPr id="12" name="TextBox 11"/>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dirty="0" smtClean="0"/>
              <a:t>Barriers to AI Prevention</a:t>
            </a:r>
          </a:p>
        </p:txBody>
      </p:sp>
      <p:sp>
        <p:nvSpPr>
          <p:cNvPr id="4" name="Rounded Rectangle 3"/>
          <p:cNvSpPr/>
          <p:nvPr/>
        </p:nvSpPr>
        <p:spPr>
          <a:xfrm>
            <a:off x="609600" y="14478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Experience</a:t>
            </a:r>
          </a:p>
        </p:txBody>
      </p:sp>
      <p:sp>
        <p:nvSpPr>
          <p:cNvPr id="5" name="Rounded Rectangle 4"/>
          <p:cNvSpPr/>
          <p:nvPr/>
        </p:nvSpPr>
        <p:spPr>
          <a:xfrm>
            <a:off x="609600" y="3124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Vaccinations</a:t>
            </a:r>
          </a:p>
        </p:txBody>
      </p:sp>
      <p:sp>
        <p:nvSpPr>
          <p:cNvPr id="14" name="Content Placeholder 2"/>
          <p:cNvSpPr txBox="1">
            <a:spLocks/>
          </p:cNvSpPr>
          <p:nvPr/>
        </p:nvSpPr>
        <p:spPr bwMode="auto">
          <a:xfrm>
            <a:off x="2819400" y="1371600"/>
            <a:ext cx="5791200" cy="12827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sz="1600" dirty="0">
                <a:latin typeface="+mn-lt"/>
              </a:rPr>
              <a:t>For both farmers and contributors, a main barrier is lack of knowledge and </a:t>
            </a:r>
            <a:r>
              <a:rPr lang="en-US" sz="1600" dirty="0" smtClean="0">
                <a:latin typeface="+mn-lt"/>
              </a:rPr>
              <a:t>experience. </a:t>
            </a:r>
            <a:endParaRPr lang="en-US" sz="1600" dirty="0">
              <a:latin typeface="+mn-lt"/>
            </a:endParaRPr>
          </a:p>
          <a:p>
            <a:pPr marL="465138" indent="-465138" algn="just">
              <a:spcBef>
                <a:spcPct val="20000"/>
              </a:spcBef>
              <a:buClr>
                <a:srgbClr val="C00000"/>
              </a:buClr>
              <a:buSzPct val="90000"/>
              <a:buFont typeface="Wingdings 3" pitchFamily="18" charset="2"/>
              <a:buChar char=""/>
              <a:defRPr/>
            </a:pPr>
            <a:r>
              <a:rPr lang="en-US" sz="1600" dirty="0">
                <a:latin typeface="+mn-lt"/>
              </a:rPr>
              <a:t>With no recent outbreak in the region, AI is not </a:t>
            </a:r>
            <a:r>
              <a:rPr lang="en-US" sz="1600" dirty="0" smtClean="0">
                <a:latin typeface="+mn-lt"/>
              </a:rPr>
              <a:t>a priority. Preventive </a:t>
            </a:r>
            <a:r>
              <a:rPr lang="en-US" sz="1600" dirty="0">
                <a:latin typeface="+mn-lt"/>
              </a:rPr>
              <a:t>measures </a:t>
            </a:r>
            <a:r>
              <a:rPr lang="en-US" sz="1600" dirty="0" smtClean="0">
                <a:latin typeface="+mn-lt"/>
              </a:rPr>
              <a:t>are in place for other diseases to a certain degree, but </a:t>
            </a:r>
            <a:r>
              <a:rPr lang="en-US" sz="1600" dirty="0">
                <a:latin typeface="+mn-lt"/>
              </a:rPr>
              <a:t>not specifically </a:t>
            </a:r>
            <a:r>
              <a:rPr lang="en-US" sz="1600" dirty="0" smtClean="0">
                <a:latin typeface="+mn-lt"/>
              </a:rPr>
              <a:t> for AI</a:t>
            </a:r>
            <a:r>
              <a:rPr lang="en-US" sz="1600" dirty="0">
                <a:latin typeface="+mn-lt"/>
              </a:rPr>
              <a:t>.</a:t>
            </a:r>
          </a:p>
        </p:txBody>
      </p:sp>
      <p:sp>
        <p:nvSpPr>
          <p:cNvPr id="15" name="Content Placeholder 2"/>
          <p:cNvSpPr txBox="1">
            <a:spLocks/>
          </p:cNvSpPr>
          <p:nvPr/>
        </p:nvSpPr>
        <p:spPr bwMode="auto">
          <a:xfrm>
            <a:off x="2819400" y="3124200"/>
            <a:ext cx="5791200" cy="12954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sz="1600" dirty="0">
                <a:latin typeface="+mn-lt"/>
              </a:rPr>
              <a:t>Farmers believe that </a:t>
            </a:r>
            <a:r>
              <a:rPr lang="en-US" sz="1600" dirty="0" smtClean="0">
                <a:latin typeface="+mn-lt"/>
              </a:rPr>
              <a:t>vaccinated chickens cannot </a:t>
            </a:r>
            <a:r>
              <a:rPr lang="en-US" sz="1600" dirty="0">
                <a:latin typeface="+mn-lt"/>
              </a:rPr>
              <a:t>be infected. This </a:t>
            </a:r>
            <a:r>
              <a:rPr lang="en-US" sz="1600" dirty="0" smtClean="0">
                <a:latin typeface="+mn-lt"/>
              </a:rPr>
              <a:t>leads to complacency.</a:t>
            </a:r>
            <a:endParaRPr lang="en-US" sz="1600" dirty="0">
              <a:latin typeface="+mn-lt"/>
            </a:endParaRPr>
          </a:p>
        </p:txBody>
      </p:sp>
      <p:sp>
        <p:nvSpPr>
          <p:cNvPr id="53255" name="Content Placeholder 2"/>
          <p:cNvSpPr>
            <a:spLocks noGrp="1"/>
          </p:cNvSpPr>
          <p:nvPr>
            <p:ph idx="1"/>
          </p:nvPr>
        </p:nvSpPr>
        <p:spPr>
          <a:xfrm>
            <a:off x="2819400" y="4572000"/>
            <a:ext cx="5791200" cy="914400"/>
          </a:xfrm>
        </p:spPr>
        <p:txBody>
          <a:bodyPr/>
          <a:lstStyle/>
          <a:p>
            <a:pPr algn="just" eaLnBrk="1" hangingPunct="1"/>
            <a:r>
              <a:rPr lang="en-US" sz="1600" dirty="0" smtClean="0"/>
              <a:t>On the other hand, contributors trust in the quarantine system set up by the government. The belief is that chickens that are quarantined cannot be infected with AI.</a:t>
            </a:r>
          </a:p>
        </p:txBody>
      </p:sp>
      <p:sp>
        <p:nvSpPr>
          <p:cNvPr id="20" name="TextBox 19"/>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
        <p:nvSpPr>
          <p:cNvPr id="9" name="Rounded Rectangle 8"/>
          <p:cNvSpPr/>
          <p:nvPr/>
        </p:nvSpPr>
        <p:spPr>
          <a:xfrm>
            <a:off x="609600" y="4648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Quarantine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dirty="0" smtClean="0"/>
              <a:t>Potential Triggers for Behaviour Change</a:t>
            </a:r>
          </a:p>
        </p:txBody>
      </p:sp>
      <p:sp>
        <p:nvSpPr>
          <p:cNvPr id="6" name="TextBox 5"/>
          <p:cNvSpPr txBox="1"/>
          <p:nvPr/>
        </p:nvSpPr>
        <p:spPr>
          <a:xfrm>
            <a:off x="7142163" y="6324600"/>
            <a:ext cx="1735137"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Opinion Leaders</a:t>
            </a:r>
          </a:p>
        </p:txBody>
      </p:sp>
      <p:sp>
        <p:nvSpPr>
          <p:cNvPr id="8" name="Rounded Rectangle 7"/>
          <p:cNvSpPr/>
          <p:nvPr/>
        </p:nvSpPr>
        <p:spPr>
          <a:xfrm>
            <a:off x="609600" y="14478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smtClean="0"/>
              <a:t>Communication</a:t>
            </a:r>
            <a:endParaRPr lang="en-GB" dirty="0"/>
          </a:p>
        </p:txBody>
      </p:sp>
      <p:sp>
        <p:nvSpPr>
          <p:cNvPr id="9" name="Rounded Rectangle 8"/>
          <p:cNvSpPr/>
          <p:nvPr/>
        </p:nvSpPr>
        <p:spPr>
          <a:xfrm>
            <a:off x="609600" y="2830513"/>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Knowledge</a:t>
            </a:r>
          </a:p>
        </p:txBody>
      </p:sp>
      <p:sp>
        <p:nvSpPr>
          <p:cNvPr id="10" name="Content Placeholder 2"/>
          <p:cNvSpPr txBox="1">
            <a:spLocks/>
          </p:cNvSpPr>
          <p:nvPr/>
        </p:nvSpPr>
        <p:spPr bwMode="auto">
          <a:xfrm>
            <a:off x="2819400" y="1371600"/>
            <a:ext cx="5791200" cy="12827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sz="1600" dirty="0">
                <a:latin typeface="+mn-lt"/>
              </a:rPr>
              <a:t>More communication in mass media, on TV and radio, is needed to raise </a:t>
            </a:r>
            <a:r>
              <a:rPr lang="en-US" sz="1600" dirty="0" smtClean="0">
                <a:latin typeface="+mn-lt"/>
              </a:rPr>
              <a:t>awareness </a:t>
            </a:r>
            <a:r>
              <a:rPr lang="en-US" sz="1600" dirty="0">
                <a:latin typeface="+mn-lt"/>
              </a:rPr>
              <a:t>about AI prevention methods beyond vaccinations. There is a need to emphasize the potential impact of AI </a:t>
            </a:r>
            <a:r>
              <a:rPr lang="en-US" sz="1600" dirty="0" smtClean="0">
                <a:latin typeface="+mn-lt"/>
              </a:rPr>
              <a:t>and the risk of future outbreaks.</a:t>
            </a:r>
            <a:endParaRPr lang="en-US" sz="1600" dirty="0">
              <a:latin typeface="+mn-lt"/>
            </a:endParaRPr>
          </a:p>
        </p:txBody>
      </p:sp>
      <p:sp>
        <p:nvSpPr>
          <p:cNvPr id="11" name="Content Placeholder 2"/>
          <p:cNvSpPr txBox="1">
            <a:spLocks/>
          </p:cNvSpPr>
          <p:nvPr/>
        </p:nvSpPr>
        <p:spPr bwMode="auto">
          <a:xfrm>
            <a:off x="2895600" y="2895600"/>
            <a:ext cx="5791200" cy="2514600"/>
          </a:xfrm>
          <a:prstGeom prst="rect">
            <a:avLst/>
          </a:prstGeom>
          <a:noFill/>
          <a:ln w="9525">
            <a:noFill/>
            <a:miter lim="800000"/>
            <a:headEnd/>
            <a:tailEnd/>
          </a:ln>
        </p:spPr>
        <p:txBody>
          <a:bodyPr/>
          <a:lstStyle/>
          <a:p>
            <a:pPr marL="465138" indent="-465138" algn="just">
              <a:spcBef>
                <a:spcPct val="20000"/>
              </a:spcBef>
              <a:buClr>
                <a:srgbClr val="C00000"/>
              </a:buClr>
              <a:buSzPct val="90000"/>
              <a:buFont typeface="Wingdings 3" pitchFamily="18" charset="2"/>
              <a:buChar char=""/>
              <a:defRPr/>
            </a:pPr>
            <a:r>
              <a:rPr lang="en-US" sz="1600" dirty="0">
                <a:latin typeface="+mn-lt"/>
              </a:rPr>
              <a:t>It is necessary to change perceptions of both farmers and contributors regarding </a:t>
            </a:r>
            <a:r>
              <a:rPr lang="en-US" sz="1600" b="1" dirty="0">
                <a:latin typeface="+mn-lt"/>
              </a:rPr>
              <a:t>vaccination and quarantine of </a:t>
            </a:r>
            <a:r>
              <a:rPr lang="en-US" sz="1600" dirty="0">
                <a:latin typeface="+mn-lt"/>
              </a:rPr>
              <a:t>poultry. Vaccinated poultry still face a limited risk of </a:t>
            </a:r>
            <a:r>
              <a:rPr lang="en-US" sz="1600" dirty="0" smtClean="0">
                <a:latin typeface="+mn-lt"/>
              </a:rPr>
              <a:t>AI infection and </a:t>
            </a:r>
            <a:r>
              <a:rPr lang="en-US" sz="1600" dirty="0">
                <a:latin typeface="+mn-lt"/>
              </a:rPr>
              <a:t>quarantined poultry can </a:t>
            </a:r>
            <a:r>
              <a:rPr lang="en-US" sz="1600" dirty="0" smtClean="0">
                <a:latin typeface="+mn-lt"/>
              </a:rPr>
              <a:t>be exposed to AI during transport.</a:t>
            </a:r>
            <a:endParaRPr lang="en-US" sz="1600" dirty="0">
              <a:latin typeface="+mn-lt"/>
            </a:endParaRPr>
          </a:p>
          <a:p>
            <a:pPr marL="465138" indent="-465138" algn="just">
              <a:spcBef>
                <a:spcPct val="20000"/>
              </a:spcBef>
              <a:buClr>
                <a:srgbClr val="C00000"/>
              </a:buClr>
              <a:buSzPct val="90000"/>
              <a:defRPr/>
            </a:pPr>
            <a:endParaRPr lang="en-US" sz="1600" dirty="0">
              <a:latin typeface="+mn-lt"/>
            </a:endParaRPr>
          </a:p>
          <a:p>
            <a:pPr marL="465138" indent="-465138" algn="just">
              <a:spcBef>
                <a:spcPct val="20000"/>
              </a:spcBef>
              <a:buClr>
                <a:srgbClr val="C00000"/>
              </a:buClr>
              <a:buSzPct val="90000"/>
              <a:buFont typeface="Wingdings 3" pitchFamily="18" charset="2"/>
              <a:buChar char=""/>
              <a:defRPr/>
            </a:pPr>
            <a:r>
              <a:rPr lang="en-US" sz="1600" dirty="0">
                <a:latin typeface="+mn-lt"/>
              </a:rPr>
              <a:t>The key message needs to be modified: “</a:t>
            </a:r>
            <a:r>
              <a:rPr lang="en-US" sz="1600" b="1" dirty="0">
                <a:latin typeface="+mn-lt"/>
              </a:rPr>
              <a:t>vaccinated and quarantined </a:t>
            </a:r>
            <a:r>
              <a:rPr lang="en-US" sz="1600" dirty="0">
                <a:latin typeface="+mn-lt"/>
              </a:rPr>
              <a:t>poultry” does not mean there is no threat of AI.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Poultry Management</a:t>
            </a:r>
          </a:p>
        </p:txBody>
      </p:sp>
      <p:sp>
        <p:nvSpPr>
          <p:cNvPr id="10" name="Rounded Rectangle 9"/>
          <p:cNvSpPr/>
          <p:nvPr/>
        </p:nvSpPr>
        <p:spPr>
          <a:xfrm>
            <a:off x="4572000" y="990600"/>
            <a:ext cx="4114800" cy="5181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smtClean="0">
                <a:solidFill>
                  <a:schemeClr val="tx1"/>
                </a:solidFill>
              </a:rPr>
              <a:t>Biosecurity</a:t>
            </a:r>
            <a:endParaRPr lang="en-GB" sz="2000" b="1" dirty="0">
              <a:solidFill>
                <a:schemeClr val="tx1"/>
              </a:solidFill>
            </a:endParaRPr>
          </a:p>
          <a:p>
            <a:pPr algn="ctr" fontAlgn="auto">
              <a:spcBef>
                <a:spcPts val="0"/>
              </a:spcBef>
              <a:spcAft>
                <a:spcPts val="0"/>
              </a:spcAft>
              <a:defRPr/>
            </a:pPr>
            <a:r>
              <a:rPr lang="en-GB" sz="1600" dirty="0" smtClean="0">
                <a:solidFill>
                  <a:schemeClr val="tx1"/>
                </a:solidFill>
              </a:rPr>
              <a:t>Biosecurity level is linked </a:t>
            </a:r>
            <a:r>
              <a:rPr lang="en-GB" sz="1600" dirty="0">
                <a:solidFill>
                  <a:schemeClr val="tx1"/>
                </a:solidFill>
              </a:rPr>
              <a:t>to level of </a:t>
            </a:r>
            <a:r>
              <a:rPr lang="en-GB" sz="1600" dirty="0" smtClean="0">
                <a:solidFill>
                  <a:schemeClr val="tx1"/>
                </a:solidFill>
              </a:rPr>
              <a:t>education</a:t>
            </a:r>
          </a:p>
          <a:p>
            <a:pPr algn="ctr" fontAlgn="auto">
              <a:spcBef>
                <a:spcPts val="0"/>
              </a:spcBef>
              <a:spcAft>
                <a:spcPts val="0"/>
              </a:spcAft>
              <a:defRPr/>
            </a:pP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Farmers with </a:t>
            </a:r>
            <a:r>
              <a:rPr lang="en-GB" sz="1600" dirty="0" smtClean="0">
                <a:solidFill>
                  <a:schemeClr val="tx1"/>
                </a:solidFill>
              </a:rPr>
              <a:t>more education put </a:t>
            </a:r>
            <a:r>
              <a:rPr lang="en-GB" sz="1600" dirty="0">
                <a:solidFill>
                  <a:schemeClr val="tx1"/>
                </a:solidFill>
              </a:rPr>
              <a:t>more effort into </a:t>
            </a:r>
            <a:r>
              <a:rPr lang="en-GB" sz="1600" dirty="0" smtClean="0">
                <a:solidFill>
                  <a:schemeClr val="tx1"/>
                </a:solidFill>
              </a:rPr>
              <a:t>biosecurity. </a:t>
            </a:r>
            <a:r>
              <a:rPr lang="en-GB" sz="1600" dirty="0">
                <a:solidFill>
                  <a:schemeClr val="tx1"/>
                </a:solidFill>
              </a:rPr>
              <a:t>T</a:t>
            </a:r>
            <a:r>
              <a:rPr lang="en-GB" sz="1600" dirty="0" smtClean="0">
                <a:solidFill>
                  <a:schemeClr val="tx1"/>
                </a:solidFill>
              </a:rPr>
              <a:t>hey </a:t>
            </a:r>
            <a:r>
              <a:rPr lang="en-GB" sz="1600" dirty="0">
                <a:solidFill>
                  <a:schemeClr val="tx1"/>
                </a:solidFill>
              </a:rPr>
              <a:t>follow </a:t>
            </a:r>
            <a:r>
              <a:rPr lang="en-GB" sz="1600" dirty="0" smtClean="0">
                <a:solidFill>
                  <a:schemeClr val="tx1"/>
                </a:solidFill>
              </a:rPr>
              <a:t>strict practices including wearing </a:t>
            </a:r>
            <a:r>
              <a:rPr lang="en-GB" sz="1600" dirty="0">
                <a:solidFill>
                  <a:schemeClr val="tx1"/>
                </a:solidFill>
              </a:rPr>
              <a:t>face masks and protective </a:t>
            </a:r>
            <a:r>
              <a:rPr lang="en-GB" sz="1600" dirty="0" smtClean="0">
                <a:solidFill>
                  <a:schemeClr val="tx1"/>
                </a:solidFill>
              </a:rPr>
              <a:t>clothing, avoiding  </a:t>
            </a:r>
            <a:r>
              <a:rPr lang="en-GB" sz="1600" dirty="0">
                <a:solidFill>
                  <a:schemeClr val="tx1"/>
                </a:solidFill>
              </a:rPr>
              <a:t>direct contact with live </a:t>
            </a:r>
            <a:r>
              <a:rPr lang="en-GB" sz="1600" dirty="0" smtClean="0">
                <a:solidFill>
                  <a:schemeClr val="tx1"/>
                </a:solidFill>
              </a:rPr>
              <a:t>poultry, and disinfecting pens </a:t>
            </a:r>
            <a:r>
              <a:rPr lang="en-GB" sz="1600" dirty="0">
                <a:solidFill>
                  <a:schemeClr val="tx1"/>
                </a:solidFill>
              </a:rPr>
              <a:t>every 2-3 days</a:t>
            </a:r>
            <a:r>
              <a:rPr lang="en-GB" sz="1600" dirty="0" smtClean="0">
                <a:solidFill>
                  <a:schemeClr val="tx1"/>
                </a:solidFill>
              </a:rPr>
              <a:t>.</a:t>
            </a:r>
          </a:p>
          <a:p>
            <a:pPr marL="114300" indent="-114300" fontAlgn="auto">
              <a:spcBef>
                <a:spcPts val="0"/>
              </a:spcBef>
              <a:spcAft>
                <a:spcPts val="0"/>
              </a:spcAft>
              <a:defRPr/>
            </a:pP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Farmers with </a:t>
            </a:r>
            <a:r>
              <a:rPr lang="en-GB" sz="1600" dirty="0" smtClean="0">
                <a:solidFill>
                  <a:schemeClr val="tx1"/>
                </a:solidFill>
              </a:rPr>
              <a:t>a lower </a:t>
            </a:r>
            <a:r>
              <a:rPr lang="en-GB" sz="1600" dirty="0">
                <a:solidFill>
                  <a:schemeClr val="tx1"/>
                </a:solidFill>
              </a:rPr>
              <a:t>level of education do not take many precautions. </a:t>
            </a:r>
            <a:r>
              <a:rPr lang="en-GB" sz="1600" dirty="0" smtClean="0">
                <a:solidFill>
                  <a:schemeClr val="tx1"/>
                </a:solidFill>
              </a:rPr>
              <a:t>They practice </a:t>
            </a:r>
            <a:r>
              <a:rPr lang="en-GB" sz="1600" dirty="0">
                <a:solidFill>
                  <a:schemeClr val="tx1"/>
                </a:solidFill>
              </a:rPr>
              <a:t>some safety measures to </a:t>
            </a:r>
            <a:r>
              <a:rPr lang="en-GB" sz="1600" dirty="0" smtClean="0">
                <a:solidFill>
                  <a:schemeClr val="tx1"/>
                </a:solidFill>
              </a:rPr>
              <a:t>avoid disease transmission but do not focus on prevention. </a:t>
            </a:r>
            <a:endParaRPr lang="en-GB" sz="1600" dirty="0">
              <a:solidFill>
                <a:schemeClr val="tx1"/>
              </a:solidFill>
            </a:endParaRPr>
          </a:p>
        </p:txBody>
      </p:sp>
      <p:sp>
        <p:nvSpPr>
          <p:cNvPr id="6" name="TextBox 5"/>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pic>
        <p:nvPicPr>
          <p:cNvPr id="17413" name="Picture 7" descr="IMG_0866.jpg"/>
          <p:cNvPicPr>
            <a:picLocks noChangeAspect="1"/>
          </p:cNvPicPr>
          <p:nvPr/>
        </p:nvPicPr>
        <p:blipFill>
          <a:blip r:embed="rId2" cstate="print"/>
          <a:srcRect/>
          <a:stretch>
            <a:fillRect/>
          </a:stretch>
        </p:blipFill>
        <p:spPr bwMode="auto">
          <a:xfrm>
            <a:off x="304800" y="3886200"/>
            <a:ext cx="2133600" cy="1600200"/>
          </a:xfrm>
          <a:prstGeom prst="rect">
            <a:avLst/>
          </a:prstGeom>
          <a:noFill/>
          <a:ln w="9525">
            <a:noFill/>
            <a:miter lim="800000"/>
            <a:headEnd/>
            <a:tailEnd/>
          </a:ln>
        </p:spPr>
      </p:pic>
      <p:pic>
        <p:nvPicPr>
          <p:cNvPr id="17414" name="Picture 8" descr="IMG_0765.jpg"/>
          <p:cNvPicPr>
            <a:picLocks noChangeAspect="1"/>
          </p:cNvPicPr>
          <p:nvPr/>
        </p:nvPicPr>
        <p:blipFill>
          <a:blip r:embed="rId3" cstate="print"/>
          <a:srcRect/>
          <a:stretch>
            <a:fillRect/>
          </a:stretch>
        </p:blipFill>
        <p:spPr bwMode="auto">
          <a:xfrm>
            <a:off x="304800" y="1295400"/>
            <a:ext cx="1905000" cy="1428750"/>
          </a:xfrm>
          <a:prstGeom prst="rect">
            <a:avLst/>
          </a:prstGeom>
          <a:noFill/>
          <a:ln w="9525">
            <a:noFill/>
            <a:miter lim="800000"/>
            <a:headEnd/>
            <a:tailEnd/>
          </a:ln>
        </p:spPr>
      </p:pic>
      <p:pic>
        <p:nvPicPr>
          <p:cNvPr id="17415" name="Picture 10" descr="IMG_0867.jpg"/>
          <p:cNvPicPr>
            <a:picLocks noChangeAspect="1"/>
          </p:cNvPicPr>
          <p:nvPr/>
        </p:nvPicPr>
        <p:blipFill>
          <a:blip r:embed="rId4" cstate="print"/>
          <a:srcRect/>
          <a:stretch>
            <a:fillRect/>
          </a:stretch>
        </p:blipFill>
        <p:spPr bwMode="auto">
          <a:xfrm>
            <a:off x="2133600" y="4495800"/>
            <a:ext cx="2209800" cy="1657350"/>
          </a:xfrm>
          <a:prstGeom prst="rect">
            <a:avLst/>
          </a:prstGeom>
          <a:noFill/>
          <a:ln w="9525">
            <a:noFill/>
            <a:miter lim="800000"/>
            <a:headEnd/>
            <a:tailEnd/>
          </a:ln>
        </p:spPr>
      </p:pic>
      <p:pic>
        <p:nvPicPr>
          <p:cNvPr id="17416" name="Picture 11" descr="IMG_0768.jpg"/>
          <p:cNvPicPr>
            <a:picLocks noChangeAspect="1"/>
          </p:cNvPicPr>
          <p:nvPr/>
        </p:nvPicPr>
        <p:blipFill>
          <a:blip r:embed="rId5" cstate="print"/>
          <a:srcRect/>
          <a:stretch>
            <a:fillRect/>
          </a:stretch>
        </p:blipFill>
        <p:spPr bwMode="auto">
          <a:xfrm>
            <a:off x="2438400" y="1219200"/>
            <a:ext cx="1600200" cy="2133600"/>
          </a:xfrm>
          <a:prstGeom prst="rect">
            <a:avLst/>
          </a:prstGeom>
          <a:noFill/>
          <a:ln w="9525">
            <a:noFill/>
            <a:miter lim="800000"/>
            <a:headEnd/>
            <a:tailEnd/>
          </a:ln>
        </p:spPr>
      </p:pic>
      <p:sp>
        <p:nvSpPr>
          <p:cNvPr id="14" name="Oval 13"/>
          <p:cNvSpPr/>
          <p:nvPr/>
        </p:nvSpPr>
        <p:spPr>
          <a:xfrm>
            <a:off x="1219200" y="45720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81000" y="5562600"/>
            <a:ext cx="1752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Smoking when feeding the poultry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dirty="0" smtClean="0"/>
              <a:t>Vulnerable Areas</a:t>
            </a:r>
          </a:p>
        </p:txBody>
      </p:sp>
      <p:sp>
        <p:nvSpPr>
          <p:cNvPr id="10" name="Rounded Rectangle 9"/>
          <p:cNvSpPr/>
          <p:nvPr/>
        </p:nvSpPr>
        <p:spPr>
          <a:xfrm>
            <a:off x="458788" y="990600"/>
            <a:ext cx="19431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600" dirty="0">
                <a:solidFill>
                  <a:srgbClr val="FF0000"/>
                </a:solidFill>
              </a:rPr>
              <a:t>Low B</a:t>
            </a:r>
            <a:r>
              <a:rPr lang="en-GB" sz="1600" dirty="0" smtClean="0">
                <a:solidFill>
                  <a:srgbClr val="FF0000"/>
                </a:solidFill>
              </a:rPr>
              <a:t>iosecurity</a:t>
            </a:r>
            <a:endParaRPr lang="en-GB" sz="2000" dirty="0">
              <a:solidFill>
                <a:srgbClr val="FF0000"/>
              </a:solidFill>
            </a:endParaRPr>
          </a:p>
        </p:txBody>
      </p:sp>
      <p:sp>
        <p:nvSpPr>
          <p:cNvPr id="7" name="TextBox 6"/>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pic>
        <p:nvPicPr>
          <p:cNvPr id="18437" name="Picture 8" descr="IMG_0863.jpg"/>
          <p:cNvPicPr>
            <a:picLocks noChangeAspect="1"/>
          </p:cNvPicPr>
          <p:nvPr/>
        </p:nvPicPr>
        <p:blipFill>
          <a:blip r:embed="rId2" cstate="print"/>
          <a:srcRect/>
          <a:stretch>
            <a:fillRect/>
          </a:stretch>
        </p:blipFill>
        <p:spPr bwMode="auto">
          <a:xfrm>
            <a:off x="304800" y="1524000"/>
            <a:ext cx="2286000" cy="1714500"/>
          </a:xfrm>
          <a:prstGeom prst="rect">
            <a:avLst/>
          </a:prstGeom>
          <a:noFill/>
          <a:ln w="9525">
            <a:noFill/>
            <a:miter lim="800000"/>
            <a:headEnd/>
            <a:tailEnd/>
          </a:ln>
        </p:spPr>
      </p:pic>
      <p:pic>
        <p:nvPicPr>
          <p:cNvPr id="18438" name="Picture 14" descr="IMG_0630.JPG"/>
          <p:cNvPicPr>
            <a:picLocks noChangeAspect="1"/>
          </p:cNvPicPr>
          <p:nvPr/>
        </p:nvPicPr>
        <p:blipFill>
          <a:blip r:embed="rId3" cstate="print"/>
          <a:srcRect/>
          <a:stretch>
            <a:fillRect/>
          </a:stretch>
        </p:blipFill>
        <p:spPr bwMode="auto">
          <a:xfrm>
            <a:off x="2133600" y="1905000"/>
            <a:ext cx="2235200" cy="1676400"/>
          </a:xfrm>
          <a:prstGeom prst="rect">
            <a:avLst/>
          </a:prstGeom>
          <a:noFill/>
          <a:ln w="9525">
            <a:noFill/>
            <a:miter lim="800000"/>
            <a:headEnd/>
            <a:tailEnd/>
          </a:ln>
        </p:spPr>
      </p:pic>
      <p:pic>
        <p:nvPicPr>
          <p:cNvPr id="18439" name="Picture 15" descr="IMG_0626.JPG"/>
          <p:cNvPicPr>
            <a:picLocks noChangeAspect="1"/>
          </p:cNvPicPr>
          <p:nvPr/>
        </p:nvPicPr>
        <p:blipFill>
          <a:blip r:embed="rId4" cstate="print"/>
          <a:srcRect/>
          <a:stretch>
            <a:fillRect/>
          </a:stretch>
        </p:blipFill>
        <p:spPr bwMode="auto">
          <a:xfrm>
            <a:off x="5410200" y="3344863"/>
            <a:ext cx="2209800" cy="1657350"/>
          </a:xfrm>
          <a:prstGeom prst="rect">
            <a:avLst/>
          </a:prstGeom>
          <a:noFill/>
          <a:ln w="9525">
            <a:noFill/>
            <a:miter lim="800000"/>
            <a:headEnd/>
            <a:tailEnd/>
          </a:ln>
        </p:spPr>
      </p:pic>
      <p:pic>
        <p:nvPicPr>
          <p:cNvPr id="18440" name="Picture 16" descr="IMG_0622.JPG"/>
          <p:cNvPicPr>
            <a:picLocks noChangeAspect="1"/>
          </p:cNvPicPr>
          <p:nvPr/>
        </p:nvPicPr>
        <p:blipFill>
          <a:blip r:embed="rId5" cstate="print"/>
          <a:srcRect/>
          <a:stretch>
            <a:fillRect/>
          </a:stretch>
        </p:blipFill>
        <p:spPr bwMode="auto">
          <a:xfrm>
            <a:off x="4724400" y="1222375"/>
            <a:ext cx="2028825" cy="1520825"/>
          </a:xfrm>
          <a:prstGeom prst="rect">
            <a:avLst/>
          </a:prstGeom>
          <a:noFill/>
          <a:ln w="9525">
            <a:noFill/>
            <a:miter lim="800000"/>
            <a:headEnd/>
            <a:tailEnd/>
          </a:ln>
        </p:spPr>
      </p:pic>
      <p:pic>
        <p:nvPicPr>
          <p:cNvPr id="18441" name="Picture 20" descr="IMG_0642.JPG"/>
          <p:cNvPicPr>
            <a:picLocks noChangeAspect="1"/>
          </p:cNvPicPr>
          <p:nvPr/>
        </p:nvPicPr>
        <p:blipFill>
          <a:blip r:embed="rId6" cstate="print"/>
          <a:srcRect/>
          <a:stretch>
            <a:fillRect/>
          </a:stretch>
        </p:blipFill>
        <p:spPr bwMode="auto">
          <a:xfrm>
            <a:off x="6553200" y="762000"/>
            <a:ext cx="1993900" cy="1495425"/>
          </a:xfrm>
          <a:prstGeom prst="rect">
            <a:avLst/>
          </a:prstGeom>
          <a:noFill/>
          <a:ln w="9525">
            <a:noFill/>
            <a:miter lim="800000"/>
            <a:headEnd/>
            <a:tailEnd/>
          </a:ln>
        </p:spPr>
      </p:pic>
      <p:pic>
        <p:nvPicPr>
          <p:cNvPr id="18442" name="Picture 21" descr="IMG_0631.JPG"/>
          <p:cNvPicPr>
            <a:picLocks noChangeAspect="1"/>
          </p:cNvPicPr>
          <p:nvPr/>
        </p:nvPicPr>
        <p:blipFill>
          <a:blip r:embed="rId7" cstate="print"/>
          <a:srcRect/>
          <a:stretch>
            <a:fillRect/>
          </a:stretch>
        </p:blipFill>
        <p:spPr bwMode="auto">
          <a:xfrm>
            <a:off x="6934200" y="4125913"/>
            <a:ext cx="2057400" cy="1543050"/>
          </a:xfrm>
          <a:prstGeom prst="rect">
            <a:avLst/>
          </a:prstGeom>
          <a:noFill/>
          <a:ln w="9525">
            <a:noFill/>
            <a:miter lim="800000"/>
            <a:headEnd/>
            <a:tailEnd/>
          </a:ln>
        </p:spPr>
      </p:pic>
      <p:sp>
        <p:nvSpPr>
          <p:cNvPr id="24" name="Rectangle 23"/>
          <p:cNvSpPr/>
          <p:nvPr/>
        </p:nvSpPr>
        <p:spPr>
          <a:xfrm>
            <a:off x="457200" y="3657600"/>
            <a:ext cx="358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Chickens </a:t>
            </a:r>
            <a:r>
              <a:rPr lang="en-US" sz="1400" dirty="0" smtClean="0">
                <a:solidFill>
                  <a:schemeClr val="tx1"/>
                </a:solidFill>
              </a:rPr>
              <a:t>roam freely </a:t>
            </a:r>
            <a:endParaRPr lang="en-US" sz="1400" dirty="0">
              <a:solidFill>
                <a:schemeClr val="tx1"/>
              </a:solidFill>
            </a:endParaRPr>
          </a:p>
        </p:txBody>
      </p:sp>
      <p:sp>
        <p:nvSpPr>
          <p:cNvPr id="25" name="Rectangle 24"/>
          <p:cNvSpPr/>
          <p:nvPr/>
        </p:nvSpPr>
        <p:spPr>
          <a:xfrm>
            <a:off x="5257800" y="2667000"/>
            <a:ext cx="358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Dirty feeding </a:t>
            </a:r>
            <a:r>
              <a:rPr lang="en-US" sz="1400" dirty="0" smtClean="0">
                <a:solidFill>
                  <a:schemeClr val="tx1"/>
                </a:solidFill>
              </a:rPr>
              <a:t>bowls</a:t>
            </a:r>
            <a:endParaRPr lang="en-US" sz="1400" dirty="0">
              <a:solidFill>
                <a:schemeClr val="tx1"/>
              </a:solidFill>
            </a:endParaRPr>
          </a:p>
        </p:txBody>
      </p:sp>
      <p:sp>
        <p:nvSpPr>
          <p:cNvPr id="26" name="Rectangle 25"/>
          <p:cNvSpPr/>
          <p:nvPr/>
        </p:nvSpPr>
        <p:spPr>
          <a:xfrm>
            <a:off x="5410200" y="5715000"/>
            <a:ext cx="358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Area for raising poultry is not kept clean</a:t>
            </a:r>
          </a:p>
        </p:txBody>
      </p:sp>
      <p:sp>
        <p:nvSpPr>
          <p:cNvPr id="14" name="Title 1"/>
          <p:cNvSpPr txBox="1">
            <a:spLocks/>
          </p:cNvSpPr>
          <p:nvPr/>
        </p:nvSpPr>
        <p:spPr>
          <a:xfrm>
            <a:off x="223838" y="5878513"/>
            <a:ext cx="2214562" cy="714375"/>
          </a:xfrm>
          <a:prstGeom prst="rect">
            <a:avLst/>
          </a:prstGeom>
        </p:spPr>
        <p:txBody>
          <a:bodyPr anchor="ctr">
            <a:normAutofit/>
          </a:bodyPr>
          <a:lstStyle/>
          <a:p>
            <a:pPr algn="ctr" fontAlgn="auto">
              <a:spcAft>
                <a:spcPts val="0"/>
              </a:spcAft>
              <a:defRPr/>
            </a:pPr>
            <a:r>
              <a:rPr lang="en-US" sz="1400" dirty="0">
                <a:solidFill>
                  <a:prstClr val="black"/>
                </a:solidFill>
                <a:latin typeface="+mj-lt"/>
                <a:ea typeface="Tahoma" pitchFamily="34" charset="0"/>
                <a:cs typeface="Tahoma" pitchFamily="34" charset="0"/>
              </a:rPr>
              <a:t>No protective clothing while feeding poultry</a:t>
            </a:r>
          </a:p>
        </p:txBody>
      </p:sp>
      <p:pic>
        <p:nvPicPr>
          <p:cNvPr id="18447" name="Picture 14" descr="IMG_0866.jpg"/>
          <p:cNvPicPr>
            <a:picLocks noChangeAspect="1"/>
          </p:cNvPicPr>
          <p:nvPr/>
        </p:nvPicPr>
        <p:blipFill>
          <a:blip r:embed="rId8" cstate="print"/>
          <a:srcRect/>
          <a:stretch>
            <a:fillRect/>
          </a:stretch>
        </p:blipFill>
        <p:spPr bwMode="auto">
          <a:xfrm>
            <a:off x="295275" y="4352925"/>
            <a:ext cx="2071688" cy="1554163"/>
          </a:xfrm>
          <a:prstGeom prst="rect">
            <a:avLst/>
          </a:prstGeom>
          <a:noFill/>
          <a:ln w="9525">
            <a:noFill/>
            <a:miter lim="800000"/>
            <a:headEnd/>
            <a:tailEnd/>
          </a:ln>
        </p:spPr>
      </p:pic>
      <p:pic>
        <p:nvPicPr>
          <p:cNvPr id="18448" name="Picture 17" descr="IMG_0859.jpg"/>
          <p:cNvPicPr>
            <a:picLocks noChangeAspect="1"/>
          </p:cNvPicPr>
          <p:nvPr/>
        </p:nvPicPr>
        <p:blipFill>
          <a:blip r:embed="rId9" cstate="print"/>
          <a:srcRect/>
          <a:stretch>
            <a:fillRect/>
          </a:stretch>
        </p:blipFill>
        <p:spPr bwMode="auto">
          <a:xfrm>
            <a:off x="2855913" y="4333875"/>
            <a:ext cx="2095500" cy="1571625"/>
          </a:xfrm>
          <a:prstGeom prst="rect">
            <a:avLst/>
          </a:prstGeom>
          <a:noFill/>
          <a:ln w="9525">
            <a:noFill/>
            <a:miter lim="800000"/>
            <a:headEnd/>
            <a:tailEnd/>
          </a:ln>
        </p:spPr>
      </p:pic>
      <p:sp>
        <p:nvSpPr>
          <p:cNvPr id="19" name="Title 1"/>
          <p:cNvSpPr txBox="1">
            <a:spLocks/>
          </p:cNvSpPr>
          <p:nvPr/>
        </p:nvSpPr>
        <p:spPr>
          <a:xfrm>
            <a:off x="2751138" y="5776913"/>
            <a:ext cx="2214562" cy="928687"/>
          </a:xfrm>
          <a:prstGeom prst="rect">
            <a:avLst/>
          </a:prstGeom>
        </p:spPr>
        <p:txBody>
          <a:bodyPr anchor="ctr">
            <a:normAutofit/>
          </a:bodyPr>
          <a:lstStyle/>
          <a:p>
            <a:pPr algn="ctr" fontAlgn="auto">
              <a:spcAft>
                <a:spcPts val="0"/>
              </a:spcAft>
              <a:defRPr/>
            </a:pPr>
            <a:r>
              <a:rPr lang="en-US" sz="1400" dirty="0">
                <a:solidFill>
                  <a:prstClr val="black"/>
                </a:solidFill>
                <a:latin typeface="+mj-lt"/>
                <a:ea typeface="Tahoma" pitchFamily="34" charset="0"/>
                <a:cs typeface="Tahoma" pitchFamily="34" charset="0"/>
              </a:rPr>
              <a:t>Chicks  not separated from  adult chickens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dirty="0" smtClean="0"/>
              <a:t>Vulnerable Areas</a:t>
            </a:r>
          </a:p>
        </p:txBody>
      </p:sp>
      <p:sp>
        <p:nvSpPr>
          <p:cNvPr id="11" name="Rounded Rectangle 10"/>
          <p:cNvSpPr/>
          <p:nvPr/>
        </p:nvSpPr>
        <p:spPr>
          <a:xfrm>
            <a:off x="385763" y="1524000"/>
            <a:ext cx="28956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600" dirty="0">
                <a:solidFill>
                  <a:srgbClr val="FF0000"/>
                </a:solidFill>
              </a:rPr>
              <a:t>Moderate to high bio-security</a:t>
            </a:r>
            <a:endParaRPr lang="en-GB" sz="2000" dirty="0">
              <a:solidFill>
                <a:srgbClr val="FF0000"/>
              </a:solidFill>
            </a:endParaRPr>
          </a:p>
        </p:txBody>
      </p:sp>
      <p:sp>
        <p:nvSpPr>
          <p:cNvPr id="7" name="TextBox 6"/>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pic>
        <p:nvPicPr>
          <p:cNvPr id="19461" name="Picture 12" descr="IMG_0775.jpg"/>
          <p:cNvPicPr>
            <a:picLocks noChangeAspect="1"/>
          </p:cNvPicPr>
          <p:nvPr/>
        </p:nvPicPr>
        <p:blipFill>
          <a:blip r:embed="rId2" cstate="print"/>
          <a:srcRect/>
          <a:stretch>
            <a:fillRect/>
          </a:stretch>
        </p:blipFill>
        <p:spPr bwMode="auto">
          <a:xfrm>
            <a:off x="3733800" y="1143000"/>
            <a:ext cx="2438400" cy="1828800"/>
          </a:xfrm>
          <a:prstGeom prst="rect">
            <a:avLst/>
          </a:prstGeom>
          <a:noFill/>
          <a:ln w="9525">
            <a:noFill/>
            <a:miter lim="800000"/>
            <a:headEnd/>
            <a:tailEnd/>
          </a:ln>
        </p:spPr>
      </p:pic>
      <p:pic>
        <p:nvPicPr>
          <p:cNvPr id="19462" name="Picture 13" descr="IMG_0771.jpg"/>
          <p:cNvPicPr>
            <a:picLocks noChangeAspect="1"/>
          </p:cNvPicPr>
          <p:nvPr/>
        </p:nvPicPr>
        <p:blipFill>
          <a:blip r:embed="rId3" cstate="print"/>
          <a:srcRect/>
          <a:stretch>
            <a:fillRect/>
          </a:stretch>
        </p:blipFill>
        <p:spPr bwMode="auto">
          <a:xfrm>
            <a:off x="381000" y="2590800"/>
            <a:ext cx="2438400" cy="1828800"/>
          </a:xfrm>
          <a:prstGeom prst="rect">
            <a:avLst/>
          </a:prstGeom>
          <a:noFill/>
          <a:ln w="9525">
            <a:noFill/>
            <a:miter lim="800000"/>
            <a:headEnd/>
            <a:tailEnd/>
          </a:ln>
        </p:spPr>
      </p:pic>
      <p:pic>
        <p:nvPicPr>
          <p:cNvPr id="19463" name="Picture 17" descr="IMG_0873.jpg"/>
          <p:cNvPicPr>
            <a:picLocks noChangeAspect="1"/>
          </p:cNvPicPr>
          <p:nvPr/>
        </p:nvPicPr>
        <p:blipFill>
          <a:blip r:embed="rId4" cstate="print"/>
          <a:srcRect/>
          <a:stretch>
            <a:fillRect/>
          </a:stretch>
        </p:blipFill>
        <p:spPr bwMode="auto">
          <a:xfrm>
            <a:off x="4267200" y="3657600"/>
            <a:ext cx="2209800" cy="1657350"/>
          </a:xfrm>
          <a:prstGeom prst="rect">
            <a:avLst/>
          </a:prstGeom>
          <a:noFill/>
          <a:ln w="9525">
            <a:noFill/>
            <a:miter lim="800000"/>
            <a:headEnd/>
            <a:tailEnd/>
          </a:ln>
        </p:spPr>
      </p:pic>
      <p:pic>
        <p:nvPicPr>
          <p:cNvPr id="19464" name="Picture 18" descr="IMG_0872.jpg"/>
          <p:cNvPicPr>
            <a:picLocks noChangeAspect="1"/>
          </p:cNvPicPr>
          <p:nvPr/>
        </p:nvPicPr>
        <p:blipFill>
          <a:blip r:embed="rId5" cstate="print"/>
          <a:srcRect/>
          <a:stretch>
            <a:fillRect/>
          </a:stretch>
        </p:blipFill>
        <p:spPr bwMode="auto">
          <a:xfrm>
            <a:off x="6172200" y="4267200"/>
            <a:ext cx="2362200" cy="1771650"/>
          </a:xfrm>
          <a:prstGeom prst="rect">
            <a:avLst/>
          </a:prstGeom>
          <a:noFill/>
          <a:ln w="9525">
            <a:noFill/>
            <a:miter lim="800000"/>
            <a:headEnd/>
            <a:tailEnd/>
          </a:ln>
        </p:spPr>
      </p:pic>
      <p:pic>
        <p:nvPicPr>
          <p:cNvPr id="19465" name="Picture 20" descr="IMG_0776.jpg"/>
          <p:cNvPicPr>
            <a:picLocks noChangeAspect="1"/>
          </p:cNvPicPr>
          <p:nvPr/>
        </p:nvPicPr>
        <p:blipFill>
          <a:blip r:embed="rId6" cstate="print"/>
          <a:srcRect/>
          <a:stretch>
            <a:fillRect/>
          </a:stretch>
        </p:blipFill>
        <p:spPr bwMode="auto">
          <a:xfrm>
            <a:off x="1143000" y="3886200"/>
            <a:ext cx="2438400" cy="1828800"/>
          </a:xfrm>
          <a:prstGeom prst="rect">
            <a:avLst/>
          </a:prstGeom>
          <a:noFill/>
          <a:ln w="9525">
            <a:noFill/>
            <a:miter lim="800000"/>
            <a:headEnd/>
            <a:tailEnd/>
          </a:ln>
        </p:spPr>
      </p:pic>
      <p:pic>
        <p:nvPicPr>
          <p:cNvPr id="19466" name="Picture 21" descr="IMG_0774.jpg"/>
          <p:cNvPicPr>
            <a:picLocks noChangeAspect="1"/>
          </p:cNvPicPr>
          <p:nvPr/>
        </p:nvPicPr>
        <p:blipFill>
          <a:blip r:embed="rId7" cstate="print"/>
          <a:srcRect/>
          <a:stretch>
            <a:fillRect/>
          </a:stretch>
        </p:blipFill>
        <p:spPr bwMode="auto">
          <a:xfrm>
            <a:off x="5943600" y="857250"/>
            <a:ext cx="2413000" cy="1809750"/>
          </a:xfrm>
          <a:prstGeom prst="rect">
            <a:avLst/>
          </a:prstGeom>
          <a:noFill/>
          <a:ln w="9525">
            <a:noFill/>
            <a:miter lim="800000"/>
            <a:headEnd/>
            <a:tailEnd/>
          </a:ln>
        </p:spPr>
      </p:pic>
      <p:sp>
        <p:nvSpPr>
          <p:cNvPr id="23" name="Oval 22"/>
          <p:cNvSpPr/>
          <p:nvPr/>
        </p:nvSpPr>
        <p:spPr>
          <a:xfrm>
            <a:off x="1524000" y="50292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511300" y="30607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257800" y="4114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6172200" y="5486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52400" y="5730875"/>
            <a:ext cx="358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Clean feeding bowls</a:t>
            </a:r>
          </a:p>
        </p:txBody>
      </p:sp>
      <p:sp>
        <p:nvSpPr>
          <p:cNvPr id="28" name="Rectangle 27"/>
          <p:cNvSpPr/>
          <p:nvPr/>
        </p:nvSpPr>
        <p:spPr>
          <a:xfrm>
            <a:off x="4495800" y="2963863"/>
            <a:ext cx="358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Fenced area for raising chickens</a:t>
            </a:r>
          </a:p>
        </p:txBody>
      </p:sp>
      <p:sp>
        <p:nvSpPr>
          <p:cNvPr id="29" name="Rectangle 28"/>
          <p:cNvSpPr/>
          <p:nvPr/>
        </p:nvSpPr>
        <p:spPr>
          <a:xfrm>
            <a:off x="3962400" y="5967413"/>
            <a:ext cx="419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Possible for </a:t>
            </a:r>
            <a:r>
              <a:rPr lang="en-US" sz="1400" dirty="0">
                <a:solidFill>
                  <a:schemeClr val="tx1"/>
                </a:solidFill>
              </a:rPr>
              <a:t>chickens </a:t>
            </a:r>
            <a:r>
              <a:rPr lang="en-US" sz="1400" dirty="0" smtClean="0">
                <a:solidFill>
                  <a:schemeClr val="tx1"/>
                </a:solidFill>
              </a:rPr>
              <a:t>to escape </a:t>
            </a:r>
            <a:r>
              <a:rPr lang="en-US" sz="1400" dirty="0">
                <a:solidFill>
                  <a:schemeClr val="tx1"/>
                </a:solidFill>
              </a:rPr>
              <a:t>or wild </a:t>
            </a:r>
            <a:r>
              <a:rPr lang="en-US" sz="1400" dirty="0" smtClean="0">
                <a:solidFill>
                  <a:schemeClr val="tx1"/>
                </a:solidFill>
              </a:rPr>
              <a:t>birds to fly </a:t>
            </a:r>
            <a:r>
              <a:rPr lang="en-US" sz="1400" dirty="0">
                <a:solidFill>
                  <a:schemeClr val="tx1"/>
                </a:solidFill>
              </a:rPr>
              <a:t>in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t>Hierarchy of Needs: Position of Farmers</a:t>
            </a:r>
          </a:p>
        </p:txBody>
      </p:sp>
      <p:sp>
        <p:nvSpPr>
          <p:cNvPr id="10" name="Rounded Rectangle 9"/>
          <p:cNvSpPr/>
          <p:nvPr/>
        </p:nvSpPr>
        <p:spPr>
          <a:xfrm>
            <a:off x="5410200" y="1143000"/>
            <a:ext cx="3200400" cy="4648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000" b="1" dirty="0" smtClean="0">
                <a:solidFill>
                  <a:schemeClr val="tx1"/>
                </a:solidFill>
              </a:rPr>
              <a:t>Aspirations </a:t>
            </a:r>
            <a:r>
              <a:rPr lang="en-GB" sz="2000" b="1" dirty="0">
                <a:solidFill>
                  <a:schemeClr val="tx1"/>
                </a:solidFill>
              </a:rPr>
              <a:t>of Farmers</a:t>
            </a:r>
          </a:p>
          <a:p>
            <a:pPr algn="ctr" fontAlgn="auto">
              <a:spcBef>
                <a:spcPts val="0"/>
              </a:spcBef>
              <a:spcAft>
                <a:spcPts val="0"/>
              </a:spcAft>
              <a:defRPr/>
            </a:pPr>
            <a:endParaRPr lang="en-GB" sz="2000" b="1"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Commercial farmers in this region were found to have </a:t>
            </a:r>
            <a:r>
              <a:rPr lang="en-GB" sz="1600" dirty="0" smtClean="0">
                <a:solidFill>
                  <a:schemeClr val="tx1"/>
                </a:solidFill>
              </a:rPr>
              <a:t>high </a:t>
            </a:r>
            <a:r>
              <a:rPr lang="en-GB" sz="1600" dirty="0">
                <a:solidFill>
                  <a:schemeClr val="tx1"/>
                </a:solidFill>
              </a:rPr>
              <a:t>aspirations</a:t>
            </a:r>
            <a:r>
              <a:rPr lang="en-GB" sz="1600" dirty="0" smtClean="0">
                <a:solidFill>
                  <a:schemeClr val="tx1"/>
                </a:solidFill>
              </a:rPr>
              <a:t>.</a:t>
            </a:r>
            <a:endParaRPr lang="en-GB" sz="1600" dirty="0">
              <a:solidFill>
                <a:schemeClr val="tx1"/>
              </a:solidFill>
            </a:endParaRPr>
          </a:p>
          <a:p>
            <a:pPr marL="114300" indent="-114300" fontAlgn="auto">
              <a:spcBef>
                <a:spcPts val="0"/>
              </a:spcBef>
              <a:spcAft>
                <a:spcPts val="0"/>
              </a:spcAft>
              <a:buFont typeface="Arial" pitchFamily="34" charset="0"/>
              <a:buChar char="•"/>
              <a:defRPr/>
            </a:pPr>
            <a:r>
              <a:rPr lang="en-GB" sz="1600" dirty="0">
                <a:solidFill>
                  <a:schemeClr val="tx1"/>
                </a:solidFill>
              </a:rPr>
              <a:t>Although most of their income </a:t>
            </a:r>
            <a:r>
              <a:rPr lang="en-GB" sz="1600" dirty="0" smtClean="0">
                <a:solidFill>
                  <a:schemeClr val="tx1"/>
                </a:solidFill>
              </a:rPr>
              <a:t>comes from </a:t>
            </a:r>
            <a:r>
              <a:rPr lang="en-GB" sz="1600" dirty="0">
                <a:solidFill>
                  <a:schemeClr val="tx1"/>
                </a:solidFill>
              </a:rPr>
              <a:t>other jobs, they </a:t>
            </a:r>
            <a:r>
              <a:rPr lang="en-GB" sz="1600" dirty="0" smtClean="0">
                <a:solidFill>
                  <a:schemeClr val="tx1"/>
                </a:solidFill>
              </a:rPr>
              <a:t>raise </a:t>
            </a:r>
            <a:r>
              <a:rPr lang="en-GB" sz="1600" dirty="0">
                <a:solidFill>
                  <a:schemeClr val="tx1"/>
                </a:solidFill>
              </a:rPr>
              <a:t>live poultry in their free time as an additional source of income.</a:t>
            </a:r>
          </a:p>
          <a:p>
            <a:pPr marL="114300" indent="-114300" fontAlgn="auto">
              <a:spcBef>
                <a:spcPts val="0"/>
              </a:spcBef>
              <a:spcAft>
                <a:spcPts val="0"/>
              </a:spcAft>
              <a:buFont typeface="Arial" pitchFamily="34" charset="0"/>
              <a:buChar char="•"/>
              <a:defRPr/>
            </a:pPr>
            <a:r>
              <a:rPr lang="en-GB" sz="1600" dirty="0" smtClean="0">
                <a:solidFill>
                  <a:schemeClr val="tx1"/>
                </a:solidFill>
                <a:sym typeface="Wingdings" pitchFamily="2" charset="2"/>
              </a:rPr>
              <a:t>Extra </a:t>
            </a:r>
            <a:r>
              <a:rPr lang="en-GB" sz="1600" dirty="0">
                <a:solidFill>
                  <a:schemeClr val="tx1"/>
                </a:solidFill>
                <a:sym typeface="Wingdings" pitchFamily="2" charset="2"/>
              </a:rPr>
              <a:t>income </a:t>
            </a:r>
            <a:r>
              <a:rPr lang="en-GB" sz="1600" dirty="0" smtClean="0">
                <a:solidFill>
                  <a:schemeClr val="tx1"/>
                </a:solidFill>
                <a:sym typeface="Wingdings" pitchFamily="2" charset="2"/>
              </a:rPr>
              <a:t>is desired in </a:t>
            </a:r>
            <a:r>
              <a:rPr lang="en-GB" sz="1600" dirty="0">
                <a:solidFill>
                  <a:schemeClr val="tx1"/>
                </a:solidFill>
                <a:sym typeface="Wingdings" pitchFamily="2" charset="2"/>
              </a:rPr>
              <a:t>case of </a:t>
            </a:r>
            <a:r>
              <a:rPr lang="en-GB" sz="1600" dirty="0" smtClean="0">
                <a:solidFill>
                  <a:schemeClr val="tx1"/>
                </a:solidFill>
                <a:sym typeface="Wingdings" pitchFamily="2" charset="2"/>
              </a:rPr>
              <a:t>emergency or for children’s </a:t>
            </a:r>
            <a:r>
              <a:rPr lang="en-GB" sz="1600" dirty="0">
                <a:solidFill>
                  <a:schemeClr val="tx1"/>
                </a:solidFill>
                <a:sym typeface="Wingdings" pitchFamily="2" charset="2"/>
              </a:rPr>
              <a:t>education.     </a:t>
            </a:r>
          </a:p>
          <a:p>
            <a:pPr marL="114300" indent="-114300" fontAlgn="auto">
              <a:spcBef>
                <a:spcPts val="0"/>
              </a:spcBef>
              <a:spcAft>
                <a:spcPts val="0"/>
              </a:spcAft>
              <a:buFont typeface="Arial" pitchFamily="34" charset="0"/>
              <a:buChar char="•"/>
              <a:defRPr/>
            </a:pPr>
            <a:r>
              <a:rPr lang="en-GB" sz="1600" dirty="0">
                <a:solidFill>
                  <a:schemeClr val="tx1"/>
                </a:solidFill>
                <a:sym typeface="Wingdings" pitchFamily="2" charset="2"/>
              </a:rPr>
              <a:t>They </a:t>
            </a:r>
            <a:r>
              <a:rPr lang="en-GB" sz="1600" dirty="0" smtClean="0">
                <a:solidFill>
                  <a:schemeClr val="tx1"/>
                </a:solidFill>
                <a:sym typeface="Wingdings" pitchFamily="2" charset="2"/>
              </a:rPr>
              <a:t>strive </a:t>
            </a:r>
            <a:r>
              <a:rPr lang="en-GB" sz="1600" dirty="0">
                <a:solidFill>
                  <a:schemeClr val="tx1"/>
                </a:solidFill>
                <a:sym typeface="Wingdings" pitchFamily="2" charset="2"/>
              </a:rPr>
              <a:t>to improve their status in the community.</a:t>
            </a:r>
            <a:endParaRPr lang="en-GB" sz="1600" dirty="0">
              <a:solidFill>
                <a:schemeClr val="tx1"/>
              </a:solidFill>
            </a:endParaRPr>
          </a:p>
          <a:p>
            <a:pPr marL="114300" indent="-114300" fontAlgn="auto">
              <a:spcBef>
                <a:spcPts val="0"/>
              </a:spcBef>
              <a:spcAft>
                <a:spcPts val="0"/>
              </a:spcAft>
              <a:defRPr/>
            </a:pPr>
            <a:r>
              <a:rPr lang="en-GB" sz="1600" dirty="0">
                <a:solidFill>
                  <a:schemeClr val="tx1"/>
                </a:solidFill>
              </a:rPr>
              <a:t> </a:t>
            </a:r>
            <a:endParaRPr lang="en-GB" sz="2000" dirty="0">
              <a:solidFill>
                <a:schemeClr val="tx1"/>
              </a:solidFill>
            </a:endParaRPr>
          </a:p>
        </p:txBody>
      </p:sp>
      <p:graphicFrame>
        <p:nvGraphicFramePr>
          <p:cNvPr id="11" name="Diagram 10"/>
          <p:cNvGraphicFramePr/>
          <p:nvPr/>
        </p:nvGraphicFramePr>
        <p:xfrm>
          <a:off x="304800" y="1447800"/>
          <a:ext cx="472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5" name="TextBox 4"/>
          <p:cNvSpPr txBox="1">
            <a:spLocks noChangeArrowheads="1"/>
          </p:cNvSpPr>
          <p:nvPr/>
        </p:nvSpPr>
        <p:spPr bwMode="auto">
          <a:xfrm>
            <a:off x="330200" y="6048375"/>
            <a:ext cx="1574800" cy="276225"/>
          </a:xfrm>
          <a:prstGeom prst="rect">
            <a:avLst/>
          </a:prstGeom>
          <a:noFill/>
          <a:ln w="9525">
            <a:noFill/>
            <a:miter lim="800000"/>
            <a:headEnd/>
            <a:tailEnd/>
          </a:ln>
        </p:spPr>
        <p:txBody>
          <a:bodyPr wrap="none">
            <a:spAutoFit/>
          </a:bodyPr>
          <a:lstStyle/>
          <a:p>
            <a:r>
              <a:rPr lang="en-GB" sz="1200">
                <a:latin typeface="Calibri" charset="0"/>
              </a:rPr>
              <a:t>*SA=Self Actualisation</a:t>
            </a:r>
          </a:p>
        </p:txBody>
      </p:sp>
      <p:sp>
        <p:nvSpPr>
          <p:cNvPr id="6" name="TextBox 5"/>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
        <p:nvSpPr>
          <p:cNvPr id="8" name="Left Arrow 7"/>
          <p:cNvSpPr/>
          <p:nvPr/>
        </p:nvSpPr>
        <p:spPr>
          <a:xfrm>
            <a:off x="4343400" y="3505200"/>
            <a:ext cx="762000" cy="609600"/>
          </a:xfrm>
          <a:prstGeom prst="leftArrow">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dirty="0" smtClean="0"/>
              <a:t>Health Concerns of Farmers</a:t>
            </a:r>
          </a:p>
        </p:txBody>
      </p:sp>
      <p:sp>
        <p:nvSpPr>
          <p:cNvPr id="4" name="Rounded Rectangle 3"/>
          <p:cNvSpPr/>
          <p:nvPr/>
        </p:nvSpPr>
        <p:spPr>
          <a:xfrm>
            <a:off x="762000" y="1600200"/>
            <a:ext cx="1905000" cy="6858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 1 </a:t>
            </a:r>
            <a:endParaRPr lang="en-GB" dirty="0" smtClean="0"/>
          </a:p>
          <a:p>
            <a:pPr algn="ctr" fontAlgn="auto">
              <a:spcBef>
                <a:spcPts val="0"/>
              </a:spcBef>
              <a:spcAft>
                <a:spcPts val="0"/>
              </a:spcAft>
              <a:defRPr/>
            </a:pPr>
            <a:r>
              <a:rPr lang="en-GB" dirty="0" smtClean="0"/>
              <a:t>Cancer</a:t>
            </a:r>
            <a:endParaRPr lang="en-GB" dirty="0"/>
          </a:p>
        </p:txBody>
      </p:sp>
      <p:sp>
        <p:nvSpPr>
          <p:cNvPr id="5" name="Rounded Rectangle 4"/>
          <p:cNvSpPr/>
          <p:nvPr/>
        </p:nvSpPr>
        <p:spPr>
          <a:xfrm>
            <a:off x="762000" y="3429000"/>
            <a:ext cx="1905000" cy="685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bg1"/>
                </a:solidFill>
              </a:rPr>
              <a:t>No. 2 </a:t>
            </a:r>
            <a:endParaRPr lang="en-GB" dirty="0" smtClean="0">
              <a:solidFill>
                <a:schemeClr val="bg1"/>
              </a:solidFill>
            </a:endParaRPr>
          </a:p>
          <a:p>
            <a:pPr algn="ctr" fontAlgn="auto">
              <a:spcBef>
                <a:spcPts val="0"/>
              </a:spcBef>
              <a:spcAft>
                <a:spcPts val="0"/>
              </a:spcAft>
              <a:defRPr/>
            </a:pPr>
            <a:r>
              <a:rPr lang="en-GB" dirty="0" smtClean="0">
                <a:solidFill>
                  <a:schemeClr val="bg1"/>
                </a:solidFill>
              </a:rPr>
              <a:t>Flu </a:t>
            </a:r>
            <a:r>
              <a:rPr lang="en-GB" dirty="0">
                <a:solidFill>
                  <a:schemeClr val="bg1"/>
                </a:solidFill>
              </a:rPr>
              <a:t>or Cold</a:t>
            </a:r>
          </a:p>
        </p:txBody>
      </p:sp>
      <p:sp>
        <p:nvSpPr>
          <p:cNvPr id="10" name="TextBox 9"/>
          <p:cNvSpPr txBox="1"/>
          <p:nvPr/>
        </p:nvSpPr>
        <p:spPr>
          <a:xfrm>
            <a:off x="7924800" y="6324600"/>
            <a:ext cx="952500" cy="369888"/>
          </a:xfrm>
          <a:prstGeom prst="rect">
            <a:avLst/>
          </a:prstGeom>
          <a:noFill/>
        </p:spPr>
        <p:txBody>
          <a:bodyPr wrap="none">
            <a:spAutoFit/>
          </a:bodyPr>
          <a:lstStyle/>
          <a:p>
            <a:pPr algn="r" fontAlgn="auto">
              <a:spcBef>
                <a:spcPts val="0"/>
              </a:spcBef>
              <a:spcAft>
                <a:spcPts val="0"/>
              </a:spcAft>
              <a:defRPr/>
            </a:pPr>
            <a:r>
              <a:rPr lang="en-GB" b="1" dirty="0">
                <a:solidFill>
                  <a:schemeClr val="tx1">
                    <a:lumMod val="50000"/>
                    <a:lumOff val="50000"/>
                  </a:schemeClr>
                </a:solidFill>
                <a:latin typeface="+mn-lt"/>
              </a:rPr>
              <a:t>Farmers</a:t>
            </a:r>
          </a:p>
        </p:txBody>
      </p:sp>
      <p:sp>
        <p:nvSpPr>
          <p:cNvPr id="21510" name="Content Placeholder 2"/>
          <p:cNvSpPr>
            <a:spLocks noGrp="1"/>
          </p:cNvSpPr>
          <p:nvPr>
            <p:ph idx="1"/>
          </p:nvPr>
        </p:nvSpPr>
        <p:spPr>
          <a:xfrm>
            <a:off x="3581400" y="1447800"/>
            <a:ext cx="4953000" cy="4800600"/>
          </a:xfrm>
        </p:spPr>
        <p:txBody>
          <a:bodyPr/>
          <a:lstStyle/>
          <a:p>
            <a:pPr algn="just">
              <a:spcBef>
                <a:spcPct val="0"/>
              </a:spcBef>
            </a:pPr>
            <a:r>
              <a:rPr lang="en-GB" sz="1800" dirty="0" smtClean="0"/>
              <a:t>Cancer is the leading health concern of farmers. They consider it a fatal disease, caused by harmful chemicals in foods and beverages. They believe that cancer is incurable and fatal.</a:t>
            </a:r>
          </a:p>
          <a:p>
            <a:pPr algn="just">
              <a:spcBef>
                <a:spcPct val="0"/>
              </a:spcBef>
            </a:pPr>
            <a:endParaRPr lang="en-GB" sz="1800" dirty="0" smtClean="0"/>
          </a:p>
          <a:p>
            <a:pPr algn="just">
              <a:spcBef>
                <a:spcPct val="0"/>
              </a:spcBef>
              <a:buNone/>
            </a:pPr>
            <a:endParaRPr lang="en-GB" sz="1800" dirty="0" smtClean="0"/>
          </a:p>
          <a:p>
            <a:pPr algn="just">
              <a:spcBef>
                <a:spcPct val="0"/>
              </a:spcBef>
            </a:pPr>
            <a:r>
              <a:rPr lang="en-GB" sz="1800" dirty="0" smtClean="0"/>
              <a:t>Other health concerns were referred to as normal diseases, such as common flu or cold. These diseases occur more frequently and can interfere with work and school.</a:t>
            </a:r>
            <a:endParaRPr lang="en-GB" sz="1800" i="1" dirty="0" smtClean="0"/>
          </a:p>
          <a:p>
            <a:pPr algn="just" eaLnBrk="1" hangingPunct="1"/>
            <a:endParaRPr lang="en-US" sz="18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13688</TotalTime>
  <Words>3549</Words>
  <Application>Microsoft Office PowerPoint</Application>
  <PresentationFormat>On-screen Show (4:3)</PresentationFormat>
  <Paragraphs>472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Vietnam Report</vt:lpstr>
      <vt:lpstr>Slide 3</vt:lpstr>
      <vt:lpstr>Farmers: Snapshot</vt:lpstr>
      <vt:lpstr>Poultry Management</vt:lpstr>
      <vt:lpstr>Vulnerable Areas</vt:lpstr>
      <vt:lpstr>Vulnerable Areas</vt:lpstr>
      <vt:lpstr>Hierarchy of Needs: Position of Farmers</vt:lpstr>
      <vt:lpstr>Health Concerns of Farmers</vt:lpstr>
      <vt:lpstr>Relationship of AI to other Major Concerns</vt:lpstr>
      <vt:lpstr>Health Belief Model (HBM)</vt:lpstr>
      <vt:lpstr>Farmers’ Perceptions About AI</vt:lpstr>
      <vt:lpstr>Farmers’ Attitudes Towards AI Prevention</vt:lpstr>
      <vt:lpstr>Barriers to AI Prevention</vt:lpstr>
      <vt:lpstr>Potential Triggers for Behaviour Change</vt:lpstr>
      <vt:lpstr>Slide 16</vt:lpstr>
      <vt:lpstr>Contributors: Summary Process: Suppliers  Transporters  Vendors</vt:lpstr>
      <vt:lpstr>Contributors: Snapshot</vt:lpstr>
      <vt:lpstr>Poultry &amp; Egg Trade</vt:lpstr>
      <vt:lpstr>Egg suppliers –Vulnerable Areas</vt:lpstr>
      <vt:lpstr>Transporters &amp; Middlemen – Vulnerable Areas</vt:lpstr>
      <vt:lpstr>Market vendors – Vulnerable Areas</vt:lpstr>
      <vt:lpstr>Hierarchy of Needs: Position of Contributors</vt:lpstr>
      <vt:lpstr>Health Concerns of Contributors</vt:lpstr>
      <vt:lpstr>Relationship of AI to other Major Concerns</vt:lpstr>
      <vt:lpstr>Health Belief Model (HBM)</vt:lpstr>
      <vt:lpstr>Contributors’ Perceptions About AI</vt:lpstr>
      <vt:lpstr>Contributors’ Attitudes Towards AI Prevention</vt:lpstr>
      <vt:lpstr>Barriers to AI Prevention </vt:lpstr>
      <vt:lpstr>Potential Triggers for Behaviour Change</vt:lpstr>
      <vt:lpstr>Slide 31</vt:lpstr>
      <vt:lpstr>Opinion Leaders: Snapshot</vt:lpstr>
      <vt:lpstr>IEC Materials at the Medical Facility</vt:lpstr>
      <vt:lpstr>Health Concerns of Opinion Leaders</vt:lpstr>
      <vt:lpstr>Relationship of AI to other Major Concerns</vt:lpstr>
      <vt:lpstr>Health Belief Model (HBM)</vt:lpstr>
      <vt:lpstr>Opinion Leaders’ Perceptions About AI</vt:lpstr>
      <vt:lpstr>Past AI Prevention Initiatives</vt:lpstr>
      <vt:lpstr>Opinion Leaders’ Attitudes Towards AI Prevention</vt:lpstr>
      <vt:lpstr>Barriers to AI Prevention</vt:lpstr>
      <vt:lpstr>Potential Triggers for Behaviour Change</vt:lpstr>
    </vt:vector>
  </TitlesOfParts>
  <Company>Rapid Asia Co.,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dc:title>
  <dc:creator>Rapid Asia Co., Ltd.</dc:creator>
  <cp:lastModifiedBy>LAURA</cp:lastModifiedBy>
  <cp:revision>976</cp:revision>
  <dcterms:created xsi:type="dcterms:W3CDTF">2010-02-02T01:39:17Z</dcterms:created>
  <dcterms:modified xsi:type="dcterms:W3CDTF">2011-02-27T16:47:35Z</dcterms:modified>
</cp:coreProperties>
</file>